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6" r:id="rId1"/>
  </p:sldMasterIdLst>
  <p:notesMasterIdLst>
    <p:notesMasterId r:id="rId33"/>
  </p:notesMasterIdLst>
  <p:sldIdLst>
    <p:sldId id="692" r:id="rId2"/>
    <p:sldId id="256" r:id="rId3"/>
    <p:sldId id="690" r:id="rId4"/>
    <p:sldId id="702" r:id="rId5"/>
    <p:sldId id="719" r:id="rId6"/>
    <p:sldId id="703" r:id="rId7"/>
    <p:sldId id="704" r:id="rId8"/>
    <p:sldId id="705" r:id="rId9"/>
    <p:sldId id="668" r:id="rId10"/>
    <p:sldId id="707" r:id="rId11"/>
    <p:sldId id="687" r:id="rId12"/>
    <p:sldId id="507" r:id="rId13"/>
    <p:sldId id="722" r:id="rId14"/>
    <p:sldId id="708" r:id="rId15"/>
    <p:sldId id="677" r:id="rId16"/>
    <p:sldId id="637" r:id="rId17"/>
    <p:sldId id="673" r:id="rId18"/>
    <p:sldId id="711" r:id="rId19"/>
    <p:sldId id="712" r:id="rId20"/>
    <p:sldId id="715" r:id="rId21"/>
    <p:sldId id="716" r:id="rId22"/>
    <p:sldId id="717" r:id="rId23"/>
    <p:sldId id="697" r:id="rId24"/>
    <p:sldId id="698" r:id="rId25"/>
    <p:sldId id="676" r:id="rId26"/>
    <p:sldId id="718" r:id="rId27"/>
    <p:sldId id="720" r:id="rId28"/>
    <p:sldId id="710" r:id="rId29"/>
    <p:sldId id="714" r:id="rId30"/>
    <p:sldId id="665" r:id="rId31"/>
    <p:sldId id="721" r:id="rId3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21993"/>
    <p:restoredTop sz="72088"/>
  </p:normalViewPr>
  <p:slideViewPr>
    <p:cSldViewPr snapToGrid="0" snapToObjects="1">
      <p:cViewPr varScale="1">
        <p:scale>
          <a:sx n="114" d="100"/>
          <a:sy n="114" d="100"/>
        </p:scale>
        <p:origin x="1592" y="168"/>
      </p:cViewPr>
      <p:guideLst/>
    </p:cSldViewPr>
  </p:slideViewPr>
  <p:notesTextViewPr>
    <p:cViewPr>
      <p:scale>
        <a:sx n="1" d="1"/>
        <a:sy n="1" d="1"/>
      </p:scale>
      <p:origin x="0" y="0"/>
    </p:cViewPr>
  </p:notesTextViewPr>
  <p:sorterViewPr>
    <p:cViewPr>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4EB4D2F-E07E-354B-A7B2-145766DBF73B}" type="datetimeFigureOut">
              <a:rPr lang="en-US" smtClean="0"/>
              <a:t>8/22/24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82CCFE4-9ECB-9845-8305-C79EB1AB9247}" type="slidenum">
              <a:rPr lang="en-US" smtClean="0"/>
              <a:t>‹#›</a:t>
            </a:fld>
            <a:endParaRPr lang="en-US"/>
          </a:p>
        </p:txBody>
      </p:sp>
    </p:spTree>
    <p:extLst>
      <p:ext uri="{BB962C8B-B14F-4D97-AF65-F5344CB8AC3E}">
        <p14:creationId xmlns:p14="http://schemas.microsoft.com/office/powerpoint/2010/main" val="432818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2CCFE4-9ECB-9845-8305-C79EB1AB9247}" type="slidenum">
              <a:rPr lang="en-US" smtClean="0"/>
              <a:t>2</a:t>
            </a:fld>
            <a:endParaRPr lang="en-US"/>
          </a:p>
        </p:txBody>
      </p:sp>
    </p:spTree>
    <p:extLst>
      <p:ext uri="{BB962C8B-B14F-4D97-AF65-F5344CB8AC3E}">
        <p14:creationId xmlns:p14="http://schemas.microsoft.com/office/powerpoint/2010/main" val="30502038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800" dirty="0">
                <a:effectLst/>
                <a:latin typeface="HelveticaLTStd"/>
              </a:rPr>
              <a:t>How the list was created </a:t>
            </a:r>
            <a:endParaRPr lang="en-CA" dirty="0"/>
          </a:p>
          <a:p>
            <a:r>
              <a:rPr lang="en-CA" sz="1800" b="0" dirty="0">
                <a:effectLst/>
                <a:latin typeface="HelveticaLTStd"/>
              </a:rPr>
              <a:t>The Canadian Anesthesiologists’ Society (CAS) established its </a:t>
            </a:r>
            <a:r>
              <a:rPr lang="en-CA" sz="1800" b="0" i="1" dirty="0">
                <a:effectLst/>
                <a:latin typeface="HelveticaLTStd"/>
              </a:rPr>
              <a:t>Choosing Wisely Canada </a:t>
            </a:r>
            <a:r>
              <a:rPr lang="en-CA" sz="1800" b="0" dirty="0">
                <a:effectLst/>
                <a:latin typeface="HelveticaLTStd"/>
              </a:rPr>
              <a:t>(CWC) Top 5 recommendations</a:t>
            </a:r>
            <a:br>
              <a:rPr lang="en-CA" sz="1800" b="0" dirty="0">
                <a:effectLst/>
                <a:latin typeface="HelveticaLTStd"/>
              </a:rPr>
            </a:br>
            <a:r>
              <a:rPr lang="en-CA" sz="1800" b="0" dirty="0">
                <a:effectLst/>
                <a:latin typeface="HelveticaLTStd"/>
              </a:rPr>
              <a:t>by engaging a small team of expert Canadian anesthesiologists to develop research methodology and carry out a survey</a:t>
            </a:r>
            <a:br>
              <a:rPr lang="en-CA" sz="1800" b="0" dirty="0">
                <a:effectLst/>
                <a:latin typeface="HelveticaLTStd"/>
              </a:rPr>
            </a:br>
            <a:r>
              <a:rPr lang="en-CA" sz="1800" b="0" dirty="0">
                <a:effectLst/>
                <a:latin typeface="HelveticaLTStd"/>
              </a:rPr>
              <a:t>to establish the CAS top five recommendations. The survey was based on similar work done by the American Society</a:t>
            </a:r>
            <a:br>
              <a:rPr lang="en-CA" sz="1800" b="0" dirty="0">
                <a:effectLst/>
                <a:latin typeface="HelveticaLTStd"/>
              </a:rPr>
            </a:br>
            <a:r>
              <a:rPr lang="en-CA" sz="1800" b="0" dirty="0">
                <a:effectLst/>
                <a:latin typeface="HelveticaLTStd"/>
              </a:rPr>
              <a:t>of Anesthesiologists who identified an evidence-based list of activities to question within anesthesiology as </a:t>
            </a:r>
            <a:r>
              <a:rPr lang="en-CA" sz="1800" b="0" i="1" dirty="0">
                <a:effectLst/>
                <a:latin typeface="HelveticaLTStd"/>
              </a:rPr>
              <a:t>Five Things Physicians and Patients Should Question</a:t>
            </a:r>
            <a:r>
              <a:rPr lang="en-CA" sz="1800" b="0" dirty="0">
                <a:effectLst/>
                <a:latin typeface="HelveticaLTStd"/>
              </a:rPr>
              <a:t>: American Society of Anesthesiologists. The CAS team defined a short list of</a:t>
            </a:r>
            <a:br>
              <a:rPr lang="en-CA" sz="1800" b="0" dirty="0">
                <a:effectLst/>
                <a:latin typeface="HelveticaLTStd"/>
              </a:rPr>
            </a:br>
            <a:r>
              <a:rPr lang="en-CA" sz="1800" b="0" dirty="0">
                <a:effectLst/>
                <a:latin typeface="HelveticaLTStd"/>
              </a:rPr>
              <a:t>twelve tests and procedures in perioperative care and asked members of the CAS to consider each and answer questions about their frequency of use, impact on quality of the care for patients, cost of the investigation, evidence to support the investigation and potential to avoid ordering the investigation. Five recommendations were selected through survey data collection and analysis by the CAS research team in conjunction with a professional survey consultant and expert consensus. The top five were presented at the CAS Annual Meeting in June 2015 and will be published in the </a:t>
            </a:r>
            <a:r>
              <a:rPr lang="en-CA" sz="1800" b="0" i="1" dirty="0">
                <a:effectLst/>
                <a:latin typeface="HelveticaLTStd"/>
              </a:rPr>
              <a:t>Canadian Journal of Anesthesia</a:t>
            </a:r>
            <a:r>
              <a:rPr lang="en-CA" sz="1800" b="0" dirty="0">
                <a:effectLst/>
                <a:latin typeface="HelveticaLTStd"/>
              </a:rPr>
              <a:t>. </a:t>
            </a:r>
            <a:endParaRPr lang="en-CA" dirty="0"/>
          </a:p>
          <a:p>
            <a:endParaRPr lang="en-US" dirty="0"/>
          </a:p>
        </p:txBody>
      </p:sp>
      <p:sp>
        <p:nvSpPr>
          <p:cNvPr id="4" name="Slide Number Placeholder 3"/>
          <p:cNvSpPr>
            <a:spLocks noGrp="1"/>
          </p:cNvSpPr>
          <p:nvPr>
            <p:ph type="sldNum" sz="quarter" idx="5"/>
          </p:nvPr>
        </p:nvSpPr>
        <p:spPr/>
        <p:txBody>
          <a:bodyPr/>
          <a:lstStyle/>
          <a:p>
            <a:fld id="{A82CCFE4-9ECB-9845-8305-C79EB1AB9247}" type="slidenum">
              <a:rPr lang="en-US" smtClean="0"/>
              <a:t>26</a:t>
            </a:fld>
            <a:endParaRPr lang="en-US"/>
          </a:p>
        </p:txBody>
      </p:sp>
    </p:spTree>
    <p:extLst>
      <p:ext uri="{BB962C8B-B14F-4D97-AF65-F5344CB8AC3E}">
        <p14:creationId xmlns:p14="http://schemas.microsoft.com/office/powerpoint/2010/main" val="42758839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A115BB5-E1FF-0745-86A9-101ED562AC3C}" type="slidenum">
              <a:rPr lang="en-US" smtClean="0"/>
              <a:t>3</a:t>
            </a:fld>
            <a:endParaRPr lang="en-US"/>
          </a:p>
        </p:txBody>
      </p:sp>
    </p:spTree>
    <p:extLst>
      <p:ext uri="{BB962C8B-B14F-4D97-AF65-F5344CB8AC3E}">
        <p14:creationId xmlns:p14="http://schemas.microsoft.com/office/powerpoint/2010/main" val="23691033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CA" sz="1050" dirty="0">
              <a:latin typeface="Verdana" panose="020B0604030504040204" pitchFamily="34" charset="0"/>
              <a:ea typeface="Verdana" panose="020B0604030504040204" pitchFamily="34" charset="0"/>
              <a:cs typeface="Verdana" panose="020B0604030504040204" pitchFamily="34" charset="0"/>
            </a:endParaRPr>
          </a:p>
        </p:txBody>
      </p:sp>
      <p:sp>
        <p:nvSpPr>
          <p:cNvPr id="4" name="Slide Number Placeholder 3"/>
          <p:cNvSpPr>
            <a:spLocks noGrp="1"/>
          </p:cNvSpPr>
          <p:nvPr>
            <p:ph type="sldNum" sz="quarter" idx="10"/>
          </p:nvPr>
        </p:nvSpPr>
        <p:spPr/>
        <p:txBody>
          <a:bodyPr/>
          <a:lstStyle/>
          <a:p>
            <a:fld id="{1DAD1941-59E6-4AF0-B07F-4B8F473A36E5}" type="slidenum">
              <a:rPr lang="en-US" smtClean="0"/>
              <a:pPr/>
              <a:t>12</a:t>
            </a:fld>
            <a:endParaRPr lang="en-US"/>
          </a:p>
        </p:txBody>
      </p:sp>
    </p:spTree>
    <p:extLst>
      <p:ext uri="{BB962C8B-B14F-4D97-AF65-F5344CB8AC3E}">
        <p14:creationId xmlns:p14="http://schemas.microsoft.com/office/powerpoint/2010/main" val="1531524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CA" sz="1050" dirty="0">
              <a:latin typeface="Verdana" panose="020B0604030504040204" pitchFamily="34" charset="0"/>
              <a:ea typeface="Verdana" panose="020B0604030504040204" pitchFamily="34" charset="0"/>
              <a:cs typeface="Verdana" panose="020B0604030504040204" pitchFamily="34" charset="0"/>
            </a:endParaRPr>
          </a:p>
        </p:txBody>
      </p:sp>
      <p:sp>
        <p:nvSpPr>
          <p:cNvPr id="4" name="Slide Number Placeholder 3"/>
          <p:cNvSpPr>
            <a:spLocks noGrp="1"/>
          </p:cNvSpPr>
          <p:nvPr>
            <p:ph type="sldNum" sz="quarter" idx="10"/>
          </p:nvPr>
        </p:nvSpPr>
        <p:spPr/>
        <p:txBody>
          <a:bodyPr/>
          <a:lstStyle/>
          <a:p>
            <a:fld id="{1DAD1941-59E6-4AF0-B07F-4B8F473A36E5}" type="slidenum">
              <a:rPr lang="en-US" smtClean="0"/>
              <a:pPr/>
              <a:t>13</a:t>
            </a:fld>
            <a:endParaRPr lang="en-US"/>
          </a:p>
        </p:txBody>
      </p:sp>
    </p:spTree>
    <p:extLst>
      <p:ext uri="{BB962C8B-B14F-4D97-AF65-F5344CB8AC3E}">
        <p14:creationId xmlns:p14="http://schemas.microsoft.com/office/powerpoint/2010/main" val="12398340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2CCFE4-9ECB-9845-8305-C79EB1AB9247}" type="slidenum">
              <a:rPr lang="en-US" smtClean="0"/>
              <a:t>15</a:t>
            </a:fld>
            <a:endParaRPr lang="en-US"/>
          </a:p>
        </p:txBody>
      </p:sp>
    </p:spTree>
    <p:extLst>
      <p:ext uri="{BB962C8B-B14F-4D97-AF65-F5344CB8AC3E}">
        <p14:creationId xmlns:p14="http://schemas.microsoft.com/office/powerpoint/2010/main" val="19650570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0654823-D682-7740-99D8-57964D19BB65}" type="slidenum">
              <a:rPr lang="en-US" smtClean="0"/>
              <a:t>16</a:t>
            </a:fld>
            <a:endParaRPr lang="en-US"/>
          </a:p>
        </p:txBody>
      </p:sp>
    </p:spTree>
    <p:extLst>
      <p:ext uri="{BB962C8B-B14F-4D97-AF65-F5344CB8AC3E}">
        <p14:creationId xmlns:p14="http://schemas.microsoft.com/office/powerpoint/2010/main" val="1087651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2CCFE4-9ECB-9845-8305-C79EB1AB9247}" type="slidenum">
              <a:rPr lang="en-US" smtClean="0"/>
              <a:t>17</a:t>
            </a:fld>
            <a:endParaRPr lang="en-US"/>
          </a:p>
        </p:txBody>
      </p:sp>
    </p:spTree>
    <p:extLst>
      <p:ext uri="{BB962C8B-B14F-4D97-AF65-F5344CB8AC3E}">
        <p14:creationId xmlns:p14="http://schemas.microsoft.com/office/powerpoint/2010/main" val="3830536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indent="73660"/>
            <a:r>
              <a:rPr lang="en-US" sz="1800" kern="1600" dirty="0">
                <a:effectLst/>
                <a:latin typeface="Times New Roman" panose="02020603050405020304" pitchFamily="18" charset="0"/>
                <a:ea typeface="Batang" panose="02030600000101010101" pitchFamily="18" charset="-127"/>
              </a:rPr>
              <a:t>Asterisk indicates that T&amp;S required only if: 	</a:t>
            </a:r>
            <a:endParaRPr lang="en-CA" sz="1800" dirty="0">
              <a:effectLst/>
              <a:latin typeface="Times New Roman" panose="02020603050405020304" pitchFamily="18" charset="0"/>
              <a:ea typeface="Batang" panose="02030600000101010101" pitchFamily="18" charset="-127"/>
            </a:endParaRPr>
          </a:p>
          <a:p>
            <a:pPr marL="685800" indent="228600"/>
            <a:r>
              <a:rPr lang="en-US" sz="1800" kern="1600" dirty="0">
                <a:effectLst/>
                <a:latin typeface="Times New Roman" panose="02020603050405020304" pitchFamily="18" charset="0"/>
                <a:ea typeface="Batang" panose="02030600000101010101" pitchFamily="18" charset="-127"/>
              </a:rPr>
              <a:t>POCT Hgb &lt; 120</a:t>
            </a:r>
            <a:endParaRPr lang="en-CA" sz="1800" dirty="0">
              <a:effectLst/>
              <a:latin typeface="Times New Roman" panose="02020603050405020304" pitchFamily="18" charset="0"/>
              <a:ea typeface="Batang" panose="02030600000101010101" pitchFamily="18" charset="-127"/>
            </a:endParaRPr>
          </a:p>
          <a:p>
            <a:pPr marL="685800" indent="228600"/>
            <a:r>
              <a:rPr lang="en-US" sz="1800" kern="1600" dirty="0" err="1">
                <a:effectLst/>
                <a:latin typeface="Times New Roman" panose="02020603050405020304" pitchFamily="18" charset="0"/>
                <a:ea typeface="Batang" panose="02030600000101010101" pitchFamily="18" charset="-127"/>
              </a:rPr>
              <a:t>Hx</a:t>
            </a:r>
            <a:r>
              <a:rPr lang="en-US" sz="1800" kern="1600" dirty="0">
                <a:effectLst/>
                <a:latin typeface="Times New Roman" panose="02020603050405020304" pitchFamily="18" charset="0"/>
                <a:ea typeface="Batang" panose="02030600000101010101" pitchFamily="18" charset="-127"/>
              </a:rPr>
              <a:t> of coagulopathy</a:t>
            </a:r>
            <a:endParaRPr lang="en-CA" sz="1800" dirty="0">
              <a:effectLst/>
              <a:latin typeface="Times New Roman" panose="02020603050405020304" pitchFamily="18" charset="0"/>
              <a:ea typeface="Batang" panose="02030600000101010101" pitchFamily="18" charset="-127"/>
            </a:endParaRPr>
          </a:p>
          <a:p>
            <a:pPr marL="685800" indent="228600"/>
            <a:r>
              <a:rPr lang="en-US" sz="1800" kern="1600" dirty="0">
                <a:effectLst/>
                <a:latin typeface="Times New Roman" panose="02020603050405020304" pitchFamily="18" charset="0"/>
                <a:ea typeface="Batang" panose="02030600000101010101" pitchFamily="18" charset="-127"/>
              </a:rPr>
              <a:t>&lt;50Kg</a:t>
            </a:r>
            <a:endParaRPr lang="en-CA" sz="1800" dirty="0">
              <a:effectLst/>
              <a:latin typeface="Times New Roman" panose="02020603050405020304" pitchFamily="18" charset="0"/>
              <a:ea typeface="Batang" panose="02030600000101010101" pitchFamily="18" charset="-127"/>
            </a:endParaRPr>
          </a:p>
          <a:p>
            <a:pPr marL="685800" indent="228600"/>
            <a:r>
              <a:rPr lang="en-US" sz="1800" kern="1600" dirty="0" err="1">
                <a:effectLst/>
                <a:latin typeface="Times New Roman" panose="02020603050405020304" pitchFamily="18" charset="0"/>
                <a:ea typeface="Batang" panose="02030600000101010101" pitchFamily="18" charset="-127"/>
              </a:rPr>
              <a:t>Hx</a:t>
            </a:r>
            <a:r>
              <a:rPr lang="en-US" sz="1800" kern="1600" dirty="0">
                <a:effectLst/>
                <a:latin typeface="Times New Roman" panose="02020603050405020304" pitchFamily="18" charset="0"/>
                <a:ea typeface="Batang" panose="02030600000101010101" pitchFamily="18" charset="-127"/>
              </a:rPr>
              <a:t> of chronic transfusion (hemophilia, thalassemia, sickle cell, etc.</a:t>
            </a:r>
            <a:endParaRPr lang="en-CA" sz="1800" dirty="0">
              <a:effectLst/>
              <a:latin typeface="Times New Roman" panose="02020603050405020304" pitchFamily="18" charset="0"/>
              <a:ea typeface="Batang" panose="02030600000101010101" pitchFamily="18" charset="-127"/>
            </a:endParaRPr>
          </a:p>
          <a:p>
            <a:pPr marL="685800" indent="228600"/>
            <a:r>
              <a:rPr lang="en-US" sz="1800" kern="1600" dirty="0">
                <a:effectLst/>
                <a:latin typeface="Times New Roman" panose="02020603050405020304" pitchFamily="18" charset="0"/>
                <a:ea typeface="Batang" panose="02030600000101010101" pitchFamily="18" charset="-127"/>
              </a:rPr>
              <a:t>CAD with ongoing angina</a:t>
            </a:r>
            <a:endParaRPr lang="en-CA" sz="1800" dirty="0">
              <a:effectLst/>
              <a:latin typeface="Times New Roman" panose="02020603050405020304" pitchFamily="18" charset="0"/>
              <a:ea typeface="Batang" panose="02030600000101010101" pitchFamily="18" charset="-127"/>
            </a:endParaRPr>
          </a:p>
          <a:p>
            <a:endParaRPr lang="en-US" dirty="0"/>
          </a:p>
        </p:txBody>
      </p:sp>
      <p:sp>
        <p:nvSpPr>
          <p:cNvPr id="4" name="Slide Number Placeholder 3"/>
          <p:cNvSpPr>
            <a:spLocks noGrp="1"/>
          </p:cNvSpPr>
          <p:nvPr>
            <p:ph type="sldNum" sz="quarter" idx="5"/>
          </p:nvPr>
        </p:nvSpPr>
        <p:spPr/>
        <p:txBody>
          <a:bodyPr/>
          <a:lstStyle/>
          <a:p>
            <a:fld id="{A82CCFE4-9ECB-9845-8305-C79EB1AB9247}" type="slidenum">
              <a:rPr lang="en-US" smtClean="0"/>
              <a:t>21</a:t>
            </a:fld>
            <a:endParaRPr lang="en-US"/>
          </a:p>
        </p:txBody>
      </p:sp>
    </p:spTree>
    <p:extLst>
      <p:ext uri="{BB962C8B-B14F-4D97-AF65-F5344CB8AC3E}">
        <p14:creationId xmlns:p14="http://schemas.microsoft.com/office/powerpoint/2010/main" val="38241107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2CCFE4-9ECB-9845-8305-C79EB1AB9247}" type="slidenum">
              <a:rPr lang="en-US" smtClean="0"/>
              <a:t>25</a:t>
            </a:fld>
            <a:endParaRPr lang="en-US"/>
          </a:p>
        </p:txBody>
      </p:sp>
    </p:spTree>
    <p:extLst>
      <p:ext uri="{BB962C8B-B14F-4D97-AF65-F5344CB8AC3E}">
        <p14:creationId xmlns:p14="http://schemas.microsoft.com/office/powerpoint/2010/main" val="34637881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b="1"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79D35920-BDA5-C24D-9F21-8D2602B5785F}" type="datetimeFigureOut">
              <a:rPr lang="en-US" smtClean="0"/>
              <a:t>8/22/24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234B272-31BA-0141-AC83-6FFC125A9488}" type="slidenum">
              <a:rPr lang="en-US" smtClean="0"/>
              <a:t>‹#›</a:t>
            </a:fld>
            <a:endParaRPr lang="en-US"/>
          </a:p>
        </p:txBody>
      </p:sp>
    </p:spTree>
    <p:extLst>
      <p:ext uri="{BB962C8B-B14F-4D97-AF65-F5344CB8AC3E}">
        <p14:creationId xmlns:p14="http://schemas.microsoft.com/office/powerpoint/2010/main" val="4988540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9D35920-BDA5-C24D-9F21-8D2602B5785F}" type="datetimeFigureOut">
              <a:rPr lang="en-US" smtClean="0"/>
              <a:t>8/22/24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234B272-31BA-0141-AC83-6FFC125A9488}" type="slidenum">
              <a:rPr lang="en-US" smtClean="0"/>
              <a:t>‹#›</a:t>
            </a:fld>
            <a:endParaRPr lang="en-US"/>
          </a:p>
        </p:txBody>
      </p:sp>
    </p:spTree>
    <p:extLst>
      <p:ext uri="{BB962C8B-B14F-4D97-AF65-F5344CB8AC3E}">
        <p14:creationId xmlns:p14="http://schemas.microsoft.com/office/powerpoint/2010/main" val="29506199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79D35920-BDA5-C24D-9F21-8D2602B5785F}" type="datetimeFigureOut">
              <a:rPr lang="en-US" smtClean="0"/>
              <a:t>8/22/24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234B272-31BA-0141-AC83-6FFC125A9488}" type="slidenum">
              <a:rPr lang="en-US" smtClean="0"/>
              <a:t>‹#›</a:t>
            </a:fld>
            <a:endParaRPr lang="en-US"/>
          </a:p>
        </p:txBody>
      </p:sp>
    </p:spTree>
    <p:extLst>
      <p:ext uri="{BB962C8B-B14F-4D97-AF65-F5344CB8AC3E}">
        <p14:creationId xmlns:p14="http://schemas.microsoft.com/office/powerpoint/2010/main" val="184927189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4" name="Text Placeholder 3"/>
          <p:cNvSpPr>
            <a:spLocks noGrp="1"/>
          </p:cNvSpPr>
          <p:nvPr>
            <p:ph type="body" sz="half" idx="13"/>
          </p:nvPr>
        </p:nvSpPr>
        <p:spPr>
          <a:xfrm>
            <a:off x="1930400" y="3771174"/>
            <a:ext cx="7279649" cy="342174"/>
          </a:xfrm>
        </p:spPr>
        <p:txBody>
          <a:bodyPr anchor="t">
            <a:normAutofit/>
          </a:bodyPr>
          <a:lstStyle>
            <a:lvl1pPr marL="0" indent="0">
              <a:buNone/>
              <a:defRPr lang="en-US" sz="1400" b="0" i="0" kern="1200" cap="small" dirty="0">
                <a:solidFill>
                  <a:schemeClr val="accent1"/>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79D35920-BDA5-C24D-9F21-8D2602B5785F}" type="datetimeFigureOut">
              <a:rPr lang="en-US" smtClean="0"/>
              <a:t>8/22/24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234B272-31BA-0141-AC83-6FFC125A9488}" type="slidenum">
              <a:rPr lang="en-US" smtClean="0"/>
              <a:t>‹#›</a:t>
            </a:fld>
            <a:endParaRPr lang="en-US"/>
          </a:p>
        </p:txBody>
      </p:sp>
      <p:sp>
        <p:nvSpPr>
          <p:cNvPr id="9" name="TextBox 8"/>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
        <p:nvSpPr>
          <p:cNvPr id="13" name="TextBox 12"/>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73497645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9D35920-BDA5-C24D-9F21-8D2602B5785F}" type="datetimeFigureOut">
              <a:rPr lang="en-US" smtClean="0"/>
              <a:t>8/22/24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234B272-31BA-0141-AC83-6FFC125A9488}" type="slidenum">
              <a:rPr lang="en-US" smtClean="0"/>
              <a:t>‹#›</a:t>
            </a:fld>
            <a:endParaRPr lang="en-US"/>
          </a:p>
        </p:txBody>
      </p:sp>
    </p:spTree>
    <p:extLst>
      <p:ext uri="{BB962C8B-B14F-4D97-AF65-F5344CB8AC3E}">
        <p14:creationId xmlns:p14="http://schemas.microsoft.com/office/powerpoint/2010/main" val="78886047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79D35920-BDA5-C24D-9F21-8D2602B5785F}" type="datetimeFigureOut">
              <a:rPr lang="en-US" smtClean="0"/>
              <a:t>8/22/24</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234B272-31BA-0141-AC83-6FFC125A9488}" type="slidenum">
              <a:rPr lang="en-US" smtClean="0"/>
              <a:t>‹#›</a:t>
            </a:fld>
            <a:endParaRPr lang="en-US"/>
          </a:p>
        </p:txBody>
      </p:sp>
    </p:spTree>
    <p:extLst>
      <p:ext uri="{BB962C8B-B14F-4D97-AF65-F5344CB8AC3E}">
        <p14:creationId xmlns:p14="http://schemas.microsoft.com/office/powerpoint/2010/main" val="319509493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79D35920-BDA5-C24D-9F21-8D2602B5785F}" type="datetimeFigureOut">
              <a:rPr lang="en-US" smtClean="0"/>
              <a:t>8/22/24</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234B272-31BA-0141-AC83-6FFC125A9488}" type="slidenum">
              <a:rPr lang="en-US" smtClean="0"/>
              <a:t>‹#›</a:t>
            </a:fld>
            <a:endParaRPr lang="en-US"/>
          </a:p>
        </p:txBody>
      </p:sp>
    </p:spTree>
    <p:extLst>
      <p:ext uri="{BB962C8B-B14F-4D97-AF65-F5344CB8AC3E}">
        <p14:creationId xmlns:p14="http://schemas.microsoft.com/office/powerpoint/2010/main" val="278445557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9D35920-BDA5-C24D-9F21-8D2602B5785F}" type="datetimeFigureOut">
              <a:rPr lang="en-US" smtClean="0"/>
              <a:t>8/22/24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234B272-31BA-0141-AC83-6FFC125A9488}" type="slidenum">
              <a:rPr lang="en-US" smtClean="0"/>
              <a:t>‹#›</a:t>
            </a:fld>
            <a:endParaRPr lang="en-US"/>
          </a:p>
        </p:txBody>
      </p:sp>
    </p:spTree>
    <p:extLst>
      <p:ext uri="{BB962C8B-B14F-4D97-AF65-F5344CB8AC3E}">
        <p14:creationId xmlns:p14="http://schemas.microsoft.com/office/powerpoint/2010/main" val="87248870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9D35920-BDA5-C24D-9F21-8D2602B5785F}" type="datetimeFigureOut">
              <a:rPr lang="en-US" smtClean="0"/>
              <a:t>8/22/24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234B272-31BA-0141-AC83-6FFC125A9488}" type="slidenum">
              <a:rPr lang="en-US" smtClean="0"/>
              <a:t>‹#›</a:t>
            </a:fld>
            <a:endParaRPr lang="en-US"/>
          </a:p>
        </p:txBody>
      </p:sp>
    </p:spTree>
    <p:extLst>
      <p:ext uri="{BB962C8B-B14F-4D97-AF65-F5344CB8AC3E}">
        <p14:creationId xmlns:p14="http://schemas.microsoft.com/office/powerpoint/2010/main" val="6714691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9D35920-BDA5-C24D-9F21-8D2602B5785F}" type="datetimeFigureOut">
              <a:rPr lang="en-US" smtClean="0"/>
              <a:t>8/22/24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234B272-31BA-0141-AC83-6FFC125A9488}" type="slidenum">
              <a:rPr lang="en-US" smtClean="0"/>
              <a:t>‹#›</a:t>
            </a:fld>
            <a:endParaRPr lang="en-US"/>
          </a:p>
        </p:txBody>
      </p:sp>
    </p:spTree>
    <p:extLst>
      <p:ext uri="{BB962C8B-B14F-4D97-AF65-F5344CB8AC3E}">
        <p14:creationId xmlns:p14="http://schemas.microsoft.com/office/powerpoint/2010/main" val="36109623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9D35920-BDA5-C24D-9F21-8D2602B5785F}" type="datetimeFigureOut">
              <a:rPr lang="en-US" smtClean="0"/>
              <a:t>8/22/24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234B272-31BA-0141-AC83-6FFC125A9488}" type="slidenum">
              <a:rPr lang="en-US" smtClean="0"/>
              <a:t>‹#›</a:t>
            </a:fld>
            <a:endParaRPr lang="en-US"/>
          </a:p>
        </p:txBody>
      </p:sp>
    </p:spTree>
    <p:extLst>
      <p:ext uri="{BB962C8B-B14F-4D97-AF65-F5344CB8AC3E}">
        <p14:creationId xmlns:p14="http://schemas.microsoft.com/office/powerpoint/2010/main" val="17982861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9D35920-BDA5-C24D-9F21-8D2602B5785F}" type="datetimeFigureOut">
              <a:rPr lang="en-US" smtClean="0"/>
              <a:t>8/22/24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234B272-31BA-0141-AC83-6FFC125A9488}" type="slidenum">
              <a:rPr lang="en-US" smtClean="0"/>
              <a:t>‹#›</a:t>
            </a:fld>
            <a:endParaRPr lang="en-US"/>
          </a:p>
        </p:txBody>
      </p:sp>
    </p:spTree>
    <p:extLst>
      <p:ext uri="{BB962C8B-B14F-4D97-AF65-F5344CB8AC3E}">
        <p14:creationId xmlns:p14="http://schemas.microsoft.com/office/powerpoint/2010/main" val="11920483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9D35920-BDA5-C24D-9F21-8D2602B5785F}" type="datetimeFigureOut">
              <a:rPr lang="en-US" smtClean="0"/>
              <a:t>8/22/24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234B272-31BA-0141-AC83-6FFC125A9488}" type="slidenum">
              <a:rPr lang="en-US" smtClean="0"/>
              <a:t>‹#›</a:t>
            </a:fld>
            <a:endParaRPr lang="en-US"/>
          </a:p>
        </p:txBody>
      </p:sp>
    </p:spTree>
    <p:extLst>
      <p:ext uri="{BB962C8B-B14F-4D97-AF65-F5344CB8AC3E}">
        <p14:creationId xmlns:p14="http://schemas.microsoft.com/office/powerpoint/2010/main" val="29652522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79D35920-BDA5-C24D-9F21-8D2602B5785F}" type="datetimeFigureOut">
              <a:rPr lang="en-US" smtClean="0"/>
              <a:t>8/22/24</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0234B272-31BA-0141-AC83-6FFC125A9488}" type="slidenum">
              <a:rPr lang="en-US" smtClean="0"/>
              <a:t>‹#›</a:t>
            </a:fld>
            <a:endParaRPr lang="en-US"/>
          </a:p>
        </p:txBody>
      </p:sp>
    </p:spTree>
    <p:extLst>
      <p:ext uri="{BB962C8B-B14F-4D97-AF65-F5344CB8AC3E}">
        <p14:creationId xmlns:p14="http://schemas.microsoft.com/office/powerpoint/2010/main" val="11686460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79D35920-BDA5-C24D-9F21-8D2602B5785F}" type="datetimeFigureOut">
              <a:rPr lang="en-US" smtClean="0"/>
              <a:t>8/22/24</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0234B272-31BA-0141-AC83-6FFC125A9488}" type="slidenum">
              <a:rPr lang="en-US" smtClean="0"/>
              <a:t>‹#›</a:t>
            </a:fld>
            <a:endParaRPr lang="en-US"/>
          </a:p>
        </p:txBody>
      </p:sp>
    </p:spTree>
    <p:extLst>
      <p:ext uri="{BB962C8B-B14F-4D97-AF65-F5344CB8AC3E}">
        <p14:creationId xmlns:p14="http://schemas.microsoft.com/office/powerpoint/2010/main" val="41110516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4"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79D35920-BDA5-C24D-9F21-8D2602B5785F}" type="datetimeFigureOut">
              <a:rPr lang="en-US" smtClean="0"/>
              <a:t>8/22/24</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0234B272-31BA-0141-AC83-6FFC125A9488}" type="slidenum">
              <a:rPr lang="en-US" smtClean="0"/>
              <a:t>‹#›</a:t>
            </a:fld>
            <a:endParaRPr lang="en-US"/>
          </a:p>
        </p:txBody>
      </p:sp>
    </p:spTree>
    <p:extLst>
      <p:ext uri="{BB962C8B-B14F-4D97-AF65-F5344CB8AC3E}">
        <p14:creationId xmlns:p14="http://schemas.microsoft.com/office/powerpoint/2010/main" val="31740302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9D35920-BDA5-C24D-9F21-8D2602B5785F}" type="datetimeFigureOut">
              <a:rPr lang="en-US" smtClean="0"/>
              <a:t>8/22/24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234B272-31BA-0141-AC83-6FFC125A9488}" type="slidenum">
              <a:rPr lang="en-US" smtClean="0"/>
              <a:t>‹#›</a:t>
            </a:fld>
            <a:endParaRPr lang="en-US"/>
          </a:p>
        </p:txBody>
      </p:sp>
    </p:spTree>
    <p:extLst>
      <p:ext uri="{BB962C8B-B14F-4D97-AF65-F5344CB8AC3E}">
        <p14:creationId xmlns:p14="http://schemas.microsoft.com/office/powerpoint/2010/main" val="3991314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9012"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79D35920-BDA5-C24D-9F21-8D2602B5785F}" type="datetimeFigureOut">
              <a:rPr lang="en-US" smtClean="0"/>
              <a:t>8/22/24</a:t>
            </a:fld>
            <a:endParaRPr lang="en-US"/>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0234B272-31BA-0141-AC83-6FFC125A9488}" type="slidenum">
              <a:rPr lang="en-US" smtClean="0"/>
              <a:t>‹#›</a:t>
            </a:fld>
            <a:endParaRPr lang="en-US"/>
          </a:p>
        </p:txBody>
      </p:sp>
    </p:spTree>
    <p:extLst>
      <p:ext uri="{BB962C8B-B14F-4D97-AF65-F5344CB8AC3E}">
        <p14:creationId xmlns:p14="http://schemas.microsoft.com/office/powerpoint/2010/main" val="2230504168"/>
      </p:ext>
    </p:extLst>
  </p:cSld>
  <p:clrMap bg1="dk1" tx1="lt1" bg2="dk2" tx2="lt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 id="2147483712" r:id="rId16"/>
    <p:sldLayoutId id="2147483713" r:id="rId17"/>
  </p:sldLayoutIdLst>
  <p:txStyles>
    <p:titleStyle>
      <a:lvl1pPr algn="l" defTabSz="457200" rtl="0" eaLnBrk="1" latinLnBrk="0" hangingPunct="1">
        <a:spcBef>
          <a:spcPct val="0"/>
        </a:spcBef>
        <a:buNone/>
        <a:defRPr sz="4400" b="0" i="0" kern="1200">
          <a:solidFill>
            <a:schemeClr val="accent1"/>
          </a:solidFill>
          <a:latin typeface="Calibri" panose="020F0502020204030204" pitchFamily="34" charset="0"/>
          <a:ea typeface="+mj-ea"/>
          <a:cs typeface="Calibri" panose="020F0502020204030204"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60000"/>
        <a:buFont typeface="Wingdings 3" charset="2"/>
        <a:buChar char=""/>
        <a:defRPr sz="3200" b="0" i="0" kern="1200">
          <a:solidFill>
            <a:schemeClr val="tx1"/>
          </a:solidFill>
          <a:latin typeface="Calibri" panose="020F0502020204030204" pitchFamily="34" charset="0"/>
          <a:ea typeface="+mj-ea"/>
          <a:cs typeface="Calibri" panose="020F0502020204030204" pitchFamily="34" charset="0"/>
        </a:defRPr>
      </a:lvl1pPr>
      <a:lvl2pPr marL="742950" indent="-285750" algn="l" defTabSz="457200" rtl="0" eaLnBrk="1" latinLnBrk="0" hangingPunct="1">
        <a:spcBef>
          <a:spcPts val="1000"/>
        </a:spcBef>
        <a:spcAft>
          <a:spcPts val="0"/>
        </a:spcAft>
        <a:buClr>
          <a:schemeClr val="accent1"/>
        </a:buClr>
        <a:buSzPct val="60000"/>
        <a:buFont typeface="Wingdings 3" charset="2"/>
        <a:buChar char=""/>
        <a:defRPr sz="2800" b="0" i="0" kern="1200">
          <a:solidFill>
            <a:schemeClr val="tx1"/>
          </a:solidFill>
          <a:latin typeface="Calibri" panose="020F0502020204030204" pitchFamily="34" charset="0"/>
          <a:ea typeface="+mj-ea"/>
          <a:cs typeface="Calibri" panose="020F0502020204030204" pitchFamily="34" charset="0"/>
        </a:defRPr>
      </a:lvl2pPr>
      <a:lvl3pPr marL="1143000" indent="-228600" algn="l" defTabSz="457200" rtl="0" eaLnBrk="1" latinLnBrk="0" hangingPunct="1">
        <a:spcBef>
          <a:spcPts val="1000"/>
        </a:spcBef>
        <a:spcAft>
          <a:spcPts val="0"/>
        </a:spcAft>
        <a:buClr>
          <a:schemeClr val="accent1"/>
        </a:buClr>
        <a:buSzPct val="60000"/>
        <a:buFont typeface="Wingdings 3" charset="2"/>
        <a:buChar char=""/>
        <a:defRPr sz="2400" b="0" i="0" kern="1200">
          <a:solidFill>
            <a:schemeClr val="tx1"/>
          </a:solidFill>
          <a:latin typeface="Calibri" panose="020F0502020204030204" pitchFamily="34" charset="0"/>
          <a:ea typeface="+mj-ea"/>
          <a:cs typeface="Calibri" panose="020F0502020204030204" pitchFamily="34" charset="0"/>
        </a:defRPr>
      </a:lvl3pPr>
      <a:lvl4pPr marL="1600200" indent="-228600" algn="l" defTabSz="457200" rtl="0" eaLnBrk="1" latinLnBrk="0" hangingPunct="1">
        <a:spcBef>
          <a:spcPts val="1000"/>
        </a:spcBef>
        <a:spcAft>
          <a:spcPts val="0"/>
        </a:spcAft>
        <a:buClr>
          <a:schemeClr val="accent1"/>
        </a:buClr>
        <a:buSzPct val="60000"/>
        <a:buFont typeface="Wingdings 3" charset="2"/>
        <a:buChar char=""/>
        <a:defRPr sz="2000" b="0" i="0" kern="1200">
          <a:solidFill>
            <a:schemeClr val="tx1"/>
          </a:solidFill>
          <a:latin typeface="Calibri" panose="020F0502020204030204" pitchFamily="34" charset="0"/>
          <a:ea typeface="+mj-ea"/>
          <a:cs typeface="Calibri" panose="020F0502020204030204" pitchFamily="34" charset="0"/>
        </a:defRPr>
      </a:lvl4pPr>
      <a:lvl5pPr marL="2057400" indent="-228600" algn="l" defTabSz="457200" rtl="0" eaLnBrk="1" latinLnBrk="0" hangingPunct="1">
        <a:spcBef>
          <a:spcPts val="1000"/>
        </a:spcBef>
        <a:spcAft>
          <a:spcPts val="0"/>
        </a:spcAft>
        <a:buClr>
          <a:schemeClr val="accent1"/>
        </a:buClr>
        <a:buSzPct val="60000"/>
        <a:buFont typeface="Wingdings 3" charset="2"/>
        <a:buChar char=""/>
        <a:defRPr sz="1800" b="0" i="0" kern="1200">
          <a:solidFill>
            <a:schemeClr val="tx1"/>
          </a:solidFill>
          <a:latin typeface="Calibri" panose="020F0502020204030204" pitchFamily="34" charset="0"/>
          <a:ea typeface="+mj-ea"/>
          <a:cs typeface="Calibri" panose="020F0502020204030204" pitchFamily="34" charset="0"/>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6.xml"/><Relationship Id="rId5" Type="http://schemas.openxmlformats.org/officeDocument/2006/relationships/image" Target="../media/image12.png"/><Relationship Id="rId4" Type="http://schemas.openxmlformats.org/officeDocument/2006/relationships/image" Target="../media/image11.png"/></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6.xml"/><Relationship Id="rId5" Type="http://schemas.openxmlformats.org/officeDocument/2006/relationships/image" Target="../media/image22.png"/><Relationship Id="rId4" Type="http://schemas.openxmlformats.org/officeDocument/2006/relationships/image" Target="../media/image21.png"/></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B9E512-8A24-B49F-6933-5B8341A15A8B}"/>
              </a:ext>
            </a:extLst>
          </p:cNvPr>
          <p:cNvSpPr>
            <a:spLocks noGrp="1"/>
          </p:cNvSpPr>
          <p:nvPr>
            <p:ph type="title"/>
          </p:nvPr>
        </p:nvSpPr>
        <p:spPr>
          <a:xfrm>
            <a:off x="294468" y="5517397"/>
            <a:ext cx="11670224" cy="1078207"/>
          </a:xfrm>
        </p:spPr>
        <p:txBody>
          <a:bodyPr/>
          <a:lstStyle/>
          <a:p>
            <a:r>
              <a:rPr lang="en-CA" sz="2800" b="0" i="0" u="none" strike="noStrike">
                <a:solidFill>
                  <a:schemeClr val="tx1"/>
                </a:solidFill>
                <a:effectLst/>
              </a:rPr>
              <a:t>This work is licensed under CC BY-NC-SA 4.0. To view a copy of this license, visit: </a:t>
            </a:r>
            <a:r>
              <a:rPr lang="en-CA" sz="2800" b="0" i="0" u="none" strike="noStrike">
                <a:effectLst/>
              </a:rPr>
              <a:t>https://creativecommons.org/licenses/by-nc-sa/4.0/</a:t>
            </a:r>
            <a:endParaRPr lang="en-US" sz="2800"/>
          </a:p>
        </p:txBody>
      </p:sp>
      <p:pic>
        <p:nvPicPr>
          <p:cNvPr id="5" name="Picture 4" descr="A white and black text on a white background&#10;&#10;Description automatically generated">
            <a:extLst>
              <a:ext uri="{FF2B5EF4-FFF2-40B4-BE49-F238E27FC236}">
                <a16:creationId xmlns:a16="http://schemas.microsoft.com/office/drawing/2014/main" id="{8EC714A3-454C-2A5F-01F8-B73E7F7C4CE3}"/>
              </a:ext>
            </a:extLst>
          </p:cNvPr>
          <p:cNvPicPr>
            <a:picLocks noChangeAspect="1"/>
          </p:cNvPicPr>
          <p:nvPr/>
        </p:nvPicPr>
        <p:blipFill>
          <a:blip r:embed="rId2"/>
          <a:stretch>
            <a:fillRect/>
          </a:stretch>
        </p:blipFill>
        <p:spPr>
          <a:xfrm>
            <a:off x="1580827" y="595241"/>
            <a:ext cx="8649346" cy="4776504"/>
          </a:xfrm>
          <a:prstGeom prst="rect">
            <a:avLst/>
          </a:prstGeom>
        </p:spPr>
      </p:pic>
    </p:spTree>
    <p:extLst>
      <p:ext uri="{BB962C8B-B14F-4D97-AF65-F5344CB8AC3E}">
        <p14:creationId xmlns:p14="http://schemas.microsoft.com/office/powerpoint/2010/main" val="27510996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2B9264-B56A-48C9-926C-03503A6D0F59}"/>
              </a:ext>
            </a:extLst>
          </p:cNvPr>
          <p:cNvSpPr>
            <a:spLocks noGrp="1"/>
          </p:cNvSpPr>
          <p:nvPr>
            <p:ph type="title"/>
          </p:nvPr>
        </p:nvSpPr>
        <p:spPr/>
        <p:txBody>
          <a:bodyPr/>
          <a:lstStyle/>
          <a:p>
            <a:r>
              <a:rPr lang="en-US" dirty="0"/>
              <a:t>Additional Harms of Wasted Resources</a:t>
            </a:r>
          </a:p>
        </p:txBody>
      </p:sp>
      <p:sp>
        <p:nvSpPr>
          <p:cNvPr id="3" name="Content Placeholder 2">
            <a:extLst>
              <a:ext uri="{FF2B5EF4-FFF2-40B4-BE49-F238E27FC236}">
                <a16:creationId xmlns:a16="http://schemas.microsoft.com/office/drawing/2014/main" id="{FE31C8B7-2AB3-6D3B-C74E-7B1E0F48E6F2}"/>
              </a:ext>
            </a:extLst>
          </p:cNvPr>
          <p:cNvSpPr>
            <a:spLocks noGrp="1"/>
          </p:cNvSpPr>
          <p:nvPr>
            <p:ph idx="1"/>
          </p:nvPr>
        </p:nvSpPr>
        <p:spPr>
          <a:xfrm>
            <a:off x="1104293" y="1853248"/>
            <a:ext cx="9404723" cy="4195481"/>
          </a:xfrm>
        </p:spPr>
        <p:txBody>
          <a:bodyPr>
            <a:normAutofit fontScale="85000" lnSpcReduction="20000"/>
          </a:bodyPr>
          <a:lstStyle/>
          <a:p>
            <a:r>
              <a:rPr lang="en-US" dirty="0"/>
              <a:t>Environmental waste</a:t>
            </a:r>
          </a:p>
          <a:p>
            <a:pPr lvl="1"/>
            <a:r>
              <a:rPr lang="en-US" dirty="0"/>
              <a:t>Planetary harm</a:t>
            </a:r>
          </a:p>
          <a:p>
            <a:r>
              <a:rPr lang="en-US" dirty="0"/>
              <a:t>Pressure on providers</a:t>
            </a:r>
          </a:p>
          <a:p>
            <a:pPr lvl="1"/>
            <a:r>
              <a:rPr lang="en-US" dirty="0"/>
              <a:t>Illness, burnout, dropout</a:t>
            </a:r>
          </a:p>
          <a:p>
            <a:r>
              <a:rPr lang="en-US" dirty="0"/>
              <a:t>Wait times/backlog</a:t>
            </a:r>
          </a:p>
          <a:p>
            <a:pPr lvl="1"/>
            <a:r>
              <a:rPr lang="en-US" dirty="0"/>
              <a:t>Worsening health of patients, pressure on ER’s</a:t>
            </a:r>
          </a:p>
          <a:p>
            <a:pPr lvl="1"/>
            <a:r>
              <a:rPr lang="en-US" dirty="0"/>
              <a:t>Introduction of non-physician providers, less safe care ratios</a:t>
            </a:r>
          </a:p>
          <a:p>
            <a:r>
              <a:rPr lang="en-US" dirty="0"/>
              <a:t>High care costs</a:t>
            </a:r>
          </a:p>
          <a:p>
            <a:pPr lvl="1"/>
            <a:r>
              <a:rPr lang="en-US" dirty="0"/>
              <a:t>Insufficient funding for demands, deteriorating healthcare system</a:t>
            </a:r>
          </a:p>
        </p:txBody>
      </p:sp>
    </p:spTree>
    <p:extLst>
      <p:ext uri="{BB962C8B-B14F-4D97-AF65-F5344CB8AC3E}">
        <p14:creationId xmlns:p14="http://schemas.microsoft.com/office/powerpoint/2010/main" val="29175456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5200D-8146-54B3-8E79-6272F921B13C}"/>
              </a:ext>
            </a:extLst>
          </p:cNvPr>
          <p:cNvSpPr>
            <a:spLocks noGrp="1"/>
          </p:cNvSpPr>
          <p:nvPr>
            <p:ph type="title"/>
          </p:nvPr>
        </p:nvSpPr>
        <p:spPr>
          <a:xfrm>
            <a:off x="1154956" y="1927455"/>
            <a:ext cx="8825657" cy="1915647"/>
          </a:xfrm>
        </p:spPr>
        <p:txBody>
          <a:bodyPr/>
          <a:lstStyle/>
          <a:p>
            <a:r>
              <a:rPr lang="en-US" sz="4800" dirty="0"/>
              <a:t>Barriers to Stewardship</a:t>
            </a:r>
          </a:p>
        </p:txBody>
      </p:sp>
      <p:sp>
        <p:nvSpPr>
          <p:cNvPr id="3" name="Text Placeholder 2">
            <a:extLst>
              <a:ext uri="{FF2B5EF4-FFF2-40B4-BE49-F238E27FC236}">
                <a16:creationId xmlns:a16="http://schemas.microsoft.com/office/drawing/2014/main" id="{687EBDC2-F088-3FD8-13A2-B678C9EA00E7}"/>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7763322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4434" y="-152399"/>
            <a:ext cx="9218745" cy="1287741"/>
          </a:xfrm>
        </p:spPr>
        <p:txBody>
          <a:bodyPr/>
          <a:lstStyle/>
          <a:p>
            <a:r>
              <a:rPr lang="en-CA" dirty="0"/>
              <a:t>Why does overuse happen?</a:t>
            </a:r>
          </a:p>
        </p:txBody>
      </p:sp>
      <p:sp>
        <p:nvSpPr>
          <p:cNvPr id="3" name="Content Placeholder 2"/>
          <p:cNvSpPr>
            <a:spLocks noGrp="1"/>
          </p:cNvSpPr>
          <p:nvPr>
            <p:ph type="body" sz="half" idx="4294967295"/>
          </p:nvPr>
        </p:nvSpPr>
        <p:spPr>
          <a:xfrm>
            <a:off x="1036513" y="930391"/>
            <a:ext cx="10118973" cy="5417856"/>
          </a:xfrm>
        </p:spPr>
        <p:txBody>
          <a:bodyPr>
            <a:noAutofit/>
          </a:bodyPr>
          <a:lstStyle/>
          <a:p>
            <a:pPr marL="633222" indent="-514350">
              <a:spcBef>
                <a:spcPts val="500"/>
              </a:spcBef>
              <a:buFont typeface="+mj-lt"/>
              <a:buAutoNum type="arabicPeriod"/>
            </a:pPr>
            <a:r>
              <a:rPr lang="en-CA" sz="2600" dirty="0"/>
              <a:t>Failure to recognize harms</a:t>
            </a:r>
          </a:p>
          <a:p>
            <a:pPr marL="633222" indent="-514350">
              <a:spcBef>
                <a:spcPts val="500"/>
              </a:spcBef>
              <a:buFont typeface="+mj-lt"/>
              <a:buAutoNum type="arabicPeriod"/>
            </a:pPr>
            <a:r>
              <a:rPr lang="en-CA" sz="2600" dirty="0"/>
              <a:t>Culture of “more is better” </a:t>
            </a:r>
          </a:p>
          <a:p>
            <a:pPr marL="633222" indent="-514350">
              <a:spcBef>
                <a:spcPts val="500"/>
              </a:spcBef>
              <a:buFont typeface="+mj-lt"/>
              <a:buAutoNum type="arabicPeriod"/>
            </a:pPr>
            <a:r>
              <a:rPr lang="en-CA" sz="2600" dirty="0"/>
              <a:t>Volume driven system and financial gain</a:t>
            </a:r>
          </a:p>
          <a:p>
            <a:pPr marL="633222" indent="-514350">
              <a:spcBef>
                <a:spcPts val="500"/>
              </a:spcBef>
              <a:buFont typeface="+mj-lt"/>
              <a:buAutoNum type="arabicPeriod"/>
            </a:pPr>
            <a:r>
              <a:rPr lang="en-US" sz="2600" dirty="0"/>
              <a:t>It’s the way we have always done things</a:t>
            </a:r>
          </a:p>
          <a:p>
            <a:pPr marL="633222" indent="-514350">
              <a:spcBef>
                <a:spcPts val="500"/>
              </a:spcBef>
              <a:buFont typeface="+mj-lt"/>
              <a:buAutoNum type="arabicPeriod"/>
            </a:pPr>
            <a:r>
              <a:rPr lang="en-US" sz="2600" dirty="0"/>
              <a:t>Unease with uncertainty</a:t>
            </a:r>
            <a:endParaRPr lang="en-CA" sz="2600" dirty="0"/>
          </a:p>
          <a:p>
            <a:pPr marL="633222" indent="-514350">
              <a:spcBef>
                <a:spcPts val="500"/>
              </a:spcBef>
              <a:buFont typeface="+mj-lt"/>
              <a:buAutoNum type="arabicPeriod"/>
            </a:pPr>
            <a:r>
              <a:rPr lang="en-CA" sz="2600" dirty="0"/>
              <a:t>Poor knowledge of evidence (or poor adherence to guidelines)</a:t>
            </a:r>
          </a:p>
          <a:p>
            <a:pPr marL="633222" indent="-514350">
              <a:spcBef>
                <a:spcPts val="500"/>
              </a:spcBef>
              <a:buFont typeface="+mj-lt"/>
              <a:buAutoNum type="arabicPeriod"/>
            </a:pPr>
            <a:r>
              <a:rPr lang="en-US" sz="2600" dirty="0"/>
              <a:t>Time constraints</a:t>
            </a:r>
          </a:p>
          <a:p>
            <a:pPr marL="633222" indent="-514350">
              <a:spcBef>
                <a:spcPts val="500"/>
              </a:spcBef>
              <a:buFont typeface="+mj-lt"/>
              <a:buAutoNum type="arabicPeriod"/>
            </a:pPr>
            <a:r>
              <a:rPr lang="en-US" sz="2600" dirty="0"/>
              <a:t>Satisfying referring colleague’s requests</a:t>
            </a:r>
          </a:p>
          <a:p>
            <a:pPr marL="633222" indent="-514350">
              <a:spcBef>
                <a:spcPts val="500"/>
              </a:spcBef>
              <a:buFont typeface="+mj-lt"/>
              <a:buAutoNum type="arabicPeriod"/>
            </a:pPr>
            <a:r>
              <a:rPr lang="en-US" sz="2600" dirty="0"/>
              <a:t>Pre-emptive ordering for efficiency</a:t>
            </a:r>
            <a:endParaRPr lang="en-CA" sz="2600" dirty="0"/>
          </a:p>
          <a:p>
            <a:pPr marL="633222" indent="-514350">
              <a:spcBef>
                <a:spcPts val="500"/>
              </a:spcBef>
              <a:buFont typeface="+mj-lt"/>
              <a:buAutoNum type="arabicPeriod"/>
            </a:pPr>
            <a:r>
              <a:rPr lang="en-CA" sz="2600" dirty="0"/>
              <a:t>Marketing by hospitals, pharmaceutical companies, device makers</a:t>
            </a:r>
          </a:p>
          <a:p>
            <a:pPr marL="633222" indent="-514350">
              <a:spcBef>
                <a:spcPts val="500"/>
              </a:spcBef>
              <a:buFont typeface="+mj-lt"/>
              <a:buAutoNum type="arabicPeriod"/>
            </a:pPr>
            <a:r>
              <a:rPr lang="en-CA" sz="2600" dirty="0"/>
              <a:t>Defensive medicine</a:t>
            </a:r>
          </a:p>
          <a:p>
            <a:pPr marL="633222" indent="-514350">
              <a:spcBef>
                <a:spcPts val="500"/>
              </a:spcBef>
              <a:buFont typeface="+mj-lt"/>
              <a:buAutoNum type="arabicPeriod"/>
            </a:pPr>
            <a:r>
              <a:rPr lang="en-US" sz="2600" dirty="0"/>
              <a:t>Patient and family request and expectations</a:t>
            </a:r>
            <a:endParaRPr lang="en-CA" sz="2600" dirty="0"/>
          </a:p>
        </p:txBody>
      </p:sp>
    </p:spTree>
    <p:extLst>
      <p:ext uri="{BB962C8B-B14F-4D97-AF65-F5344CB8AC3E}">
        <p14:creationId xmlns:p14="http://schemas.microsoft.com/office/powerpoint/2010/main" val="3022249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5156" y="271348"/>
            <a:ext cx="9218745" cy="1287741"/>
          </a:xfrm>
        </p:spPr>
        <p:txBody>
          <a:bodyPr/>
          <a:lstStyle/>
          <a:p>
            <a:r>
              <a:rPr lang="en-CA" dirty="0"/>
              <a:t>Why does overuse happen?</a:t>
            </a:r>
            <a:br>
              <a:rPr lang="en-CA" dirty="0"/>
            </a:br>
            <a:r>
              <a:rPr lang="en-CA" sz="2800" dirty="0"/>
              <a:t>Possible additional factors among Residents</a:t>
            </a:r>
          </a:p>
        </p:txBody>
      </p:sp>
      <p:sp>
        <p:nvSpPr>
          <p:cNvPr id="3" name="Content Placeholder 2"/>
          <p:cNvSpPr>
            <a:spLocks noGrp="1"/>
          </p:cNvSpPr>
          <p:nvPr>
            <p:ph type="body" sz="half" idx="4294967295"/>
          </p:nvPr>
        </p:nvSpPr>
        <p:spPr>
          <a:xfrm>
            <a:off x="1036513" y="1706137"/>
            <a:ext cx="10118973" cy="4987798"/>
          </a:xfrm>
        </p:spPr>
        <p:txBody>
          <a:bodyPr>
            <a:noAutofit/>
          </a:bodyPr>
          <a:lstStyle/>
          <a:p>
            <a:pPr marL="633222" indent="-514350">
              <a:spcBef>
                <a:spcPts val="500"/>
              </a:spcBef>
              <a:buFont typeface="+mj-lt"/>
              <a:buAutoNum type="arabicPeriod"/>
            </a:pPr>
            <a:r>
              <a:rPr lang="en-CA" sz="2600" dirty="0"/>
              <a:t>Lack of confidence in clinical assessment </a:t>
            </a:r>
          </a:p>
          <a:p>
            <a:pPr marL="633222" indent="-514350">
              <a:spcBef>
                <a:spcPts val="500"/>
              </a:spcBef>
              <a:buFont typeface="+mj-lt"/>
              <a:buAutoNum type="arabicPeriod"/>
            </a:pPr>
            <a:r>
              <a:rPr lang="en-CA" sz="2600" dirty="0"/>
              <a:t>Desire to impress supervisor</a:t>
            </a:r>
          </a:p>
          <a:p>
            <a:pPr marL="633222" indent="-514350">
              <a:spcBef>
                <a:spcPts val="500"/>
              </a:spcBef>
              <a:buFont typeface="+mj-lt"/>
              <a:buAutoNum type="arabicPeriod"/>
            </a:pPr>
            <a:r>
              <a:rPr lang="en-CA" sz="2600" dirty="0">
                <a:ea typeface="Verdana" panose="020B0604030504040204" pitchFamily="34" charset="0"/>
              </a:rPr>
              <a:t>Need to rule out “zebra”</a:t>
            </a:r>
          </a:p>
          <a:p>
            <a:pPr marL="633222" indent="-514350">
              <a:spcBef>
                <a:spcPts val="500"/>
              </a:spcBef>
              <a:buFont typeface="+mj-lt"/>
              <a:buAutoNum type="arabicPeriod"/>
            </a:pPr>
            <a:r>
              <a:rPr lang="en-CA" sz="2600" dirty="0">
                <a:ea typeface="Verdana" panose="020B0604030504040204" pitchFamily="34" charset="0"/>
              </a:rPr>
              <a:t>Better to do something than “nothing”</a:t>
            </a:r>
          </a:p>
          <a:p>
            <a:pPr marL="633222" indent="-514350">
              <a:spcBef>
                <a:spcPts val="500"/>
              </a:spcBef>
              <a:buFont typeface="+mj-lt"/>
              <a:buAutoNum type="arabicPeriod"/>
            </a:pPr>
            <a:r>
              <a:rPr lang="en-CA" sz="2600" dirty="0">
                <a:ea typeface="Verdana" panose="020B0604030504040204" pitchFamily="34" charset="0"/>
              </a:rPr>
              <a:t>Curiosity and/or desire to gain experience/knowledge</a:t>
            </a:r>
          </a:p>
          <a:p>
            <a:pPr marL="633222" indent="-514350">
              <a:spcBef>
                <a:spcPts val="500"/>
              </a:spcBef>
              <a:buFont typeface="+mj-lt"/>
              <a:buAutoNum type="arabicPeriod"/>
            </a:pPr>
            <a:r>
              <a:rPr lang="en-CA" sz="2600" dirty="0">
                <a:ea typeface="Verdana" panose="020B0604030504040204" pitchFamily="34" charset="0"/>
              </a:rPr>
              <a:t>Lack of reinforcement for exercising restraint</a:t>
            </a:r>
          </a:p>
          <a:p>
            <a:pPr marL="118872" indent="0">
              <a:spcBef>
                <a:spcPts val="500"/>
              </a:spcBef>
              <a:buNone/>
            </a:pPr>
            <a:endParaRPr lang="en-CA" sz="2600" dirty="0">
              <a:ea typeface="Verdana" panose="020B0604030504040204" pitchFamily="34" charset="0"/>
            </a:endParaRPr>
          </a:p>
        </p:txBody>
      </p:sp>
    </p:spTree>
    <p:extLst>
      <p:ext uri="{BB962C8B-B14F-4D97-AF65-F5344CB8AC3E}">
        <p14:creationId xmlns:p14="http://schemas.microsoft.com/office/powerpoint/2010/main" val="16937799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5200D-8146-54B3-8E79-6272F921B13C}"/>
              </a:ext>
            </a:extLst>
          </p:cNvPr>
          <p:cNvSpPr>
            <a:spLocks noGrp="1"/>
          </p:cNvSpPr>
          <p:nvPr>
            <p:ph type="title"/>
          </p:nvPr>
        </p:nvSpPr>
        <p:spPr>
          <a:xfrm>
            <a:off x="1154956" y="1927455"/>
            <a:ext cx="8825657" cy="1915647"/>
          </a:xfrm>
        </p:spPr>
        <p:txBody>
          <a:bodyPr/>
          <a:lstStyle/>
          <a:p>
            <a:r>
              <a:rPr lang="en-US" sz="4800" dirty="0"/>
              <a:t>How Do We Overcome Barriers</a:t>
            </a:r>
            <a:br>
              <a:rPr lang="en-US" sz="4800" dirty="0"/>
            </a:br>
            <a:r>
              <a:rPr lang="en-US" sz="4800" dirty="0"/>
              <a:t>to Stewardship?</a:t>
            </a:r>
          </a:p>
        </p:txBody>
      </p:sp>
      <p:sp>
        <p:nvSpPr>
          <p:cNvPr id="3" name="Text Placeholder 2">
            <a:extLst>
              <a:ext uri="{FF2B5EF4-FFF2-40B4-BE49-F238E27FC236}">
                <a16:creationId xmlns:a16="http://schemas.microsoft.com/office/drawing/2014/main" id="{687EBDC2-F088-3FD8-13A2-B678C9EA00E7}"/>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127310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3CA86F-B2A6-C67D-0ACC-444E35B33F5D}"/>
              </a:ext>
            </a:extLst>
          </p:cNvPr>
          <p:cNvSpPr>
            <a:spLocks noGrp="1"/>
          </p:cNvSpPr>
          <p:nvPr>
            <p:ph type="title"/>
          </p:nvPr>
        </p:nvSpPr>
        <p:spPr>
          <a:xfrm>
            <a:off x="642328" y="388549"/>
            <a:ext cx="10326689" cy="1400530"/>
          </a:xfrm>
        </p:spPr>
        <p:txBody>
          <a:bodyPr/>
          <a:lstStyle/>
          <a:p>
            <a:r>
              <a:rPr lang="en-US" dirty="0"/>
              <a:t>Stewardship Interventions (larger scale)</a:t>
            </a:r>
          </a:p>
        </p:txBody>
      </p:sp>
      <p:sp>
        <p:nvSpPr>
          <p:cNvPr id="3" name="Content Placeholder 2">
            <a:extLst>
              <a:ext uri="{FF2B5EF4-FFF2-40B4-BE49-F238E27FC236}">
                <a16:creationId xmlns:a16="http://schemas.microsoft.com/office/drawing/2014/main" id="{895EBA9C-EF7E-98C9-9623-08170D53C30B}"/>
              </a:ext>
            </a:extLst>
          </p:cNvPr>
          <p:cNvSpPr>
            <a:spLocks noGrp="1"/>
          </p:cNvSpPr>
          <p:nvPr>
            <p:ph idx="1"/>
          </p:nvPr>
        </p:nvSpPr>
        <p:spPr>
          <a:xfrm>
            <a:off x="1103312" y="1676806"/>
            <a:ext cx="10174288" cy="4571594"/>
          </a:xfrm>
        </p:spPr>
        <p:txBody>
          <a:bodyPr>
            <a:normAutofit fontScale="92500" lnSpcReduction="10000"/>
          </a:bodyPr>
          <a:lstStyle/>
          <a:p>
            <a:r>
              <a:rPr lang="en-US" dirty="0"/>
              <a:t>Education</a:t>
            </a:r>
          </a:p>
          <a:p>
            <a:pPr lvl="1"/>
            <a:r>
              <a:rPr lang="en-US" dirty="0"/>
              <a:t>1:1 teaching, wider campaigns</a:t>
            </a:r>
          </a:p>
          <a:p>
            <a:r>
              <a:rPr lang="en-US" dirty="0"/>
              <a:t>Audit and feedback</a:t>
            </a:r>
          </a:p>
          <a:p>
            <a:pPr lvl="1"/>
            <a:r>
              <a:rPr lang="en-US" dirty="0"/>
              <a:t>Identify outliers (top/bottom performers)</a:t>
            </a:r>
          </a:p>
          <a:p>
            <a:r>
              <a:rPr lang="en-US" dirty="0"/>
              <a:t>Forced constraints</a:t>
            </a:r>
          </a:p>
          <a:p>
            <a:pPr lvl="1"/>
            <a:r>
              <a:rPr lang="en-US" dirty="0"/>
              <a:t>Decision rules </a:t>
            </a:r>
          </a:p>
          <a:p>
            <a:pPr lvl="1"/>
            <a:r>
              <a:rPr lang="en-US" dirty="0"/>
              <a:t>Development of protocols/guidelines</a:t>
            </a:r>
          </a:p>
          <a:p>
            <a:pPr lvl="1"/>
            <a:r>
              <a:rPr lang="en-US" dirty="0"/>
              <a:t>Automation</a:t>
            </a:r>
          </a:p>
          <a:p>
            <a:r>
              <a:rPr lang="en-US" dirty="0"/>
              <a:t>Defunding</a:t>
            </a:r>
          </a:p>
        </p:txBody>
      </p:sp>
    </p:spTree>
    <p:extLst>
      <p:ext uri="{BB962C8B-B14F-4D97-AF65-F5344CB8AC3E}">
        <p14:creationId xmlns:p14="http://schemas.microsoft.com/office/powerpoint/2010/main" val="32784910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C1C1D0-DADB-3448-8EDC-8F4C36FE6246}"/>
              </a:ext>
            </a:extLst>
          </p:cNvPr>
          <p:cNvSpPr>
            <a:spLocks noGrp="1"/>
          </p:cNvSpPr>
          <p:nvPr>
            <p:ph type="title"/>
          </p:nvPr>
        </p:nvSpPr>
        <p:spPr>
          <a:xfrm>
            <a:off x="149916" y="534850"/>
            <a:ext cx="6244944" cy="1358472"/>
          </a:xfrm>
        </p:spPr>
        <p:txBody>
          <a:bodyPr/>
          <a:lstStyle/>
          <a:p>
            <a:pPr algn="ctr"/>
            <a:r>
              <a:rPr lang="en-US" dirty="0"/>
              <a:t>Hierarchy of </a:t>
            </a:r>
            <a:br>
              <a:rPr lang="en-US" dirty="0"/>
            </a:br>
            <a:r>
              <a:rPr lang="en-US" dirty="0"/>
              <a:t>Intervention Effectiveness</a:t>
            </a:r>
          </a:p>
        </p:txBody>
      </p:sp>
      <p:sp>
        <p:nvSpPr>
          <p:cNvPr id="3" name="Content Placeholder 2">
            <a:extLst>
              <a:ext uri="{FF2B5EF4-FFF2-40B4-BE49-F238E27FC236}">
                <a16:creationId xmlns:a16="http://schemas.microsoft.com/office/drawing/2014/main" id="{B399BB46-642E-A04B-B6E4-372E6F9E8A2D}"/>
              </a:ext>
            </a:extLst>
          </p:cNvPr>
          <p:cNvSpPr>
            <a:spLocks noGrp="1"/>
          </p:cNvSpPr>
          <p:nvPr>
            <p:ph sz="half" idx="1"/>
          </p:nvPr>
        </p:nvSpPr>
        <p:spPr>
          <a:xfrm>
            <a:off x="646111" y="2207172"/>
            <a:ext cx="4853540" cy="4650827"/>
          </a:xfrm>
        </p:spPr>
        <p:txBody>
          <a:bodyPr>
            <a:normAutofit/>
          </a:bodyPr>
          <a:lstStyle/>
          <a:p>
            <a:r>
              <a:rPr lang="en-US" sz="2600" b="1" dirty="0"/>
              <a:t>Forcing functions</a:t>
            </a:r>
          </a:p>
          <a:p>
            <a:r>
              <a:rPr lang="en-US" sz="2600" b="1" dirty="0"/>
              <a:t>Automation</a:t>
            </a:r>
          </a:p>
          <a:p>
            <a:r>
              <a:rPr lang="en-US" sz="2600" b="1" dirty="0"/>
              <a:t>Standardization</a:t>
            </a:r>
            <a:endParaRPr lang="en-US" sz="2600" dirty="0"/>
          </a:p>
          <a:p>
            <a:r>
              <a:rPr lang="en-US" sz="2600" b="1" dirty="0"/>
              <a:t>Checklists</a:t>
            </a:r>
          </a:p>
          <a:p>
            <a:r>
              <a:rPr lang="en-US" sz="2600" b="1" dirty="0"/>
              <a:t>Policies</a:t>
            </a:r>
          </a:p>
          <a:p>
            <a:r>
              <a:rPr lang="en-US" sz="2600" b="1" dirty="0"/>
              <a:t>Education/training</a:t>
            </a:r>
          </a:p>
          <a:p>
            <a:pPr marL="457189" lvl="1" indent="0">
              <a:buNone/>
            </a:pPr>
            <a:endParaRPr lang="en-US" dirty="0"/>
          </a:p>
        </p:txBody>
      </p:sp>
      <p:pic>
        <p:nvPicPr>
          <p:cNvPr id="5" name="Content Placeholder 4" descr="Diagram&#10;&#10;Description automatically generated">
            <a:extLst>
              <a:ext uri="{FF2B5EF4-FFF2-40B4-BE49-F238E27FC236}">
                <a16:creationId xmlns:a16="http://schemas.microsoft.com/office/drawing/2014/main" id="{15F936DB-6750-7C4F-BC08-340A00AD285B}"/>
              </a:ext>
            </a:extLst>
          </p:cNvPr>
          <p:cNvPicPr>
            <a:picLocks noGrp="1" noChangeAspect="1"/>
          </p:cNvPicPr>
          <p:nvPr>
            <p:ph sz="half" idx="2"/>
          </p:nvPr>
        </p:nvPicPr>
        <p:blipFill rotWithShape="1">
          <a:blip r:embed="rId3"/>
          <a:stretch/>
        </p:blipFill>
        <p:spPr>
          <a:xfrm>
            <a:off x="6621463" y="269545"/>
            <a:ext cx="5300863" cy="6318911"/>
          </a:xfrm>
        </p:spPr>
      </p:pic>
      <p:sp>
        <p:nvSpPr>
          <p:cNvPr id="6" name="TextBox 5">
            <a:extLst>
              <a:ext uri="{FF2B5EF4-FFF2-40B4-BE49-F238E27FC236}">
                <a16:creationId xmlns:a16="http://schemas.microsoft.com/office/drawing/2014/main" id="{D23015AA-6B58-1241-B86C-2BDAEBCE859E}"/>
              </a:ext>
            </a:extLst>
          </p:cNvPr>
          <p:cNvSpPr txBox="1"/>
          <p:nvPr/>
        </p:nvSpPr>
        <p:spPr>
          <a:xfrm>
            <a:off x="8814319" y="6280679"/>
            <a:ext cx="2874095" cy="307777"/>
          </a:xfrm>
          <a:prstGeom prst="rect">
            <a:avLst/>
          </a:prstGeom>
          <a:noFill/>
        </p:spPr>
        <p:txBody>
          <a:bodyPr wrap="square" rtlCol="0">
            <a:spAutoFit/>
          </a:bodyPr>
          <a:lstStyle/>
          <a:p>
            <a:r>
              <a:rPr lang="en-US" sz="1400" dirty="0">
                <a:solidFill>
                  <a:schemeClr val="bg1"/>
                </a:solidFill>
                <a:latin typeface="Calibri" panose="020F0502020204030204" pitchFamily="34" charset="0"/>
              </a:rPr>
              <a:t>Diagram created by Cassie McDaniel</a:t>
            </a:r>
          </a:p>
        </p:txBody>
      </p:sp>
    </p:spTree>
    <p:extLst>
      <p:ext uri="{BB962C8B-B14F-4D97-AF65-F5344CB8AC3E}">
        <p14:creationId xmlns:p14="http://schemas.microsoft.com/office/powerpoint/2010/main" val="26609215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7249C4-1055-C14A-DFE7-8F061BE22057}"/>
              </a:ext>
            </a:extLst>
          </p:cNvPr>
          <p:cNvSpPr>
            <a:spLocks noGrp="1"/>
          </p:cNvSpPr>
          <p:nvPr>
            <p:ph type="title"/>
          </p:nvPr>
        </p:nvSpPr>
        <p:spPr/>
        <p:txBody>
          <a:bodyPr/>
          <a:lstStyle/>
          <a:p>
            <a:r>
              <a:rPr lang="en-US" dirty="0"/>
              <a:t>Preoperative Investigations at</a:t>
            </a:r>
            <a:br>
              <a:rPr lang="en-US" dirty="0"/>
            </a:br>
            <a:r>
              <a:rPr lang="en-US" dirty="0"/>
              <a:t>The Ottawa Hospital</a:t>
            </a:r>
          </a:p>
        </p:txBody>
      </p:sp>
      <p:sp>
        <p:nvSpPr>
          <p:cNvPr id="3" name="Content Placeholder 2">
            <a:extLst>
              <a:ext uri="{FF2B5EF4-FFF2-40B4-BE49-F238E27FC236}">
                <a16:creationId xmlns:a16="http://schemas.microsoft.com/office/drawing/2014/main" id="{CB98DE3A-6858-15E8-F7AC-C1D3EFFE39BA}"/>
              </a:ext>
            </a:extLst>
          </p:cNvPr>
          <p:cNvSpPr>
            <a:spLocks noGrp="1"/>
          </p:cNvSpPr>
          <p:nvPr>
            <p:ph idx="1"/>
          </p:nvPr>
        </p:nvSpPr>
        <p:spPr>
          <a:xfrm>
            <a:off x="850232" y="2052918"/>
            <a:ext cx="10700084" cy="4195481"/>
          </a:xfrm>
        </p:spPr>
        <p:txBody>
          <a:bodyPr>
            <a:normAutofit/>
          </a:bodyPr>
          <a:lstStyle/>
          <a:p>
            <a:r>
              <a:rPr lang="en-US" dirty="0"/>
              <a:t>At TOH, before CWC Initiatives (pre-2014)…</a:t>
            </a:r>
          </a:p>
          <a:p>
            <a:pPr lvl="1"/>
            <a:r>
              <a:rPr lang="en-US" dirty="0"/>
              <a:t>No protocols, medical directives for preop testing</a:t>
            </a:r>
          </a:p>
          <a:p>
            <a:pPr lvl="1"/>
            <a:r>
              <a:rPr lang="en-US" dirty="0"/>
              <a:t>Testing manually ordered by surgeons, anesthesiologists</a:t>
            </a:r>
          </a:p>
          <a:p>
            <a:pPr lvl="1"/>
            <a:r>
              <a:rPr lang="en-US" i="1" dirty="0"/>
              <a:t>Most</a:t>
            </a:r>
            <a:r>
              <a:rPr lang="en-US" dirty="0"/>
              <a:t> patients would get tests</a:t>
            </a:r>
          </a:p>
          <a:p>
            <a:pPr lvl="2"/>
            <a:r>
              <a:rPr lang="en-US" dirty="0"/>
              <a:t>EKG, CXR, CBC/</a:t>
            </a:r>
            <a:r>
              <a:rPr lang="en-US" dirty="0" err="1"/>
              <a:t>lytes</a:t>
            </a:r>
            <a:r>
              <a:rPr lang="en-US" dirty="0"/>
              <a:t>/</a:t>
            </a:r>
            <a:r>
              <a:rPr lang="en-US" dirty="0" err="1"/>
              <a:t>creat</a:t>
            </a:r>
            <a:r>
              <a:rPr lang="en-US" dirty="0"/>
              <a:t>/</a:t>
            </a:r>
            <a:r>
              <a:rPr lang="en-US" dirty="0" err="1"/>
              <a:t>coags</a:t>
            </a:r>
            <a:r>
              <a:rPr lang="en-US" dirty="0"/>
              <a:t>, Type &amp; CM, urine C+S</a:t>
            </a:r>
          </a:p>
          <a:p>
            <a:pPr lvl="1"/>
            <a:r>
              <a:rPr lang="en-US" dirty="0"/>
              <a:t>++ wastage!</a:t>
            </a:r>
          </a:p>
        </p:txBody>
      </p:sp>
      <p:pic>
        <p:nvPicPr>
          <p:cNvPr id="4" name="Picture 3" descr="Text&#10;&#10;Description automatically generated with medium confidence">
            <a:extLst>
              <a:ext uri="{FF2B5EF4-FFF2-40B4-BE49-F238E27FC236}">
                <a16:creationId xmlns:a16="http://schemas.microsoft.com/office/drawing/2014/main" id="{0F6369EB-297E-9C97-4279-5F958C622523}"/>
              </a:ext>
            </a:extLst>
          </p:cNvPr>
          <p:cNvPicPr>
            <a:picLocks noChangeAspect="1"/>
          </p:cNvPicPr>
          <p:nvPr/>
        </p:nvPicPr>
        <p:blipFill rotWithShape="1">
          <a:blip r:embed="rId3"/>
          <a:srcRect t="10056" b="18753"/>
          <a:stretch/>
        </p:blipFill>
        <p:spPr>
          <a:xfrm>
            <a:off x="7957043" y="253048"/>
            <a:ext cx="3995980" cy="1600200"/>
          </a:xfrm>
          <a:prstGeom prst="rect">
            <a:avLst/>
          </a:prstGeom>
        </p:spPr>
      </p:pic>
    </p:spTree>
    <p:extLst>
      <p:ext uri="{BB962C8B-B14F-4D97-AF65-F5344CB8AC3E}">
        <p14:creationId xmlns:p14="http://schemas.microsoft.com/office/powerpoint/2010/main" val="8239630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EF53B8-963E-0D58-A926-B9E99945F235}"/>
              </a:ext>
            </a:extLst>
          </p:cNvPr>
          <p:cNvSpPr>
            <a:spLocks noGrp="1"/>
          </p:cNvSpPr>
          <p:nvPr>
            <p:ph type="title"/>
          </p:nvPr>
        </p:nvSpPr>
        <p:spPr>
          <a:xfrm>
            <a:off x="646111" y="452718"/>
            <a:ext cx="9404723" cy="840054"/>
          </a:xfrm>
        </p:spPr>
        <p:txBody>
          <a:bodyPr/>
          <a:lstStyle/>
          <a:p>
            <a:r>
              <a:rPr lang="en-US" dirty="0"/>
              <a:t>Studying Barriers to Change</a:t>
            </a:r>
          </a:p>
        </p:txBody>
      </p:sp>
      <p:pic>
        <p:nvPicPr>
          <p:cNvPr id="5" name="Content Placeholder 4" descr="Graphical user interface, text, application, email&#10;&#10;Description automatically generated">
            <a:extLst>
              <a:ext uri="{FF2B5EF4-FFF2-40B4-BE49-F238E27FC236}">
                <a16:creationId xmlns:a16="http://schemas.microsoft.com/office/drawing/2014/main" id="{9AC6E2C5-CEE9-0FA4-8B11-AB4D050859E6}"/>
              </a:ext>
            </a:extLst>
          </p:cNvPr>
          <p:cNvPicPr>
            <a:picLocks noGrp="1" noChangeAspect="1"/>
          </p:cNvPicPr>
          <p:nvPr>
            <p:ph idx="1"/>
          </p:nvPr>
        </p:nvPicPr>
        <p:blipFill>
          <a:blip r:embed="rId2"/>
          <a:stretch>
            <a:fillRect/>
          </a:stretch>
        </p:blipFill>
        <p:spPr>
          <a:xfrm>
            <a:off x="1533381" y="1655379"/>
            <a:ext cx="9125237" cy="4875127"/>
          </a:xfrm>
        </p:spPr>
      </p:pic>
    </p:spTree>
    <p:extLst>
      <p:ext uri="{BB962C8B-B14F-4D97-AF65-F5344CB8AC3E}">
        <p14:creationId xmlns:p14="http://schemas.microsoft.com/office/powerpoint/2010/main" val="18819991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F3E1E6-BB46-896B-BC7D-01C6E020E61F}"/>
              </a:ext>
            </a:extLst>
          </p:cNvPr>
          <p:cNvSpPr>
            <a:spLocks noGrp="1"/>
          </p:cNvSpPr>
          <p:nvPr>
            <p:ph type="title"/>
          </p:nvPr>
        </p:nvSpPr>
        <p:spPr/>
        <p:txBody>
          <a:bodyPr/>
          <a:lstStyle/>
          <a:p>
            <a:r>
              <a:rPr lang="en-US" dirty="0"/>
              <a:t>Findings</a:t>
            </a:r>
          </a:p>
        </p:txBody>
      </p:sp>
      <p:sp>
        <p:nvSpPr>
          <p:cNvPr id="3" name="Content Placeholder 2">
            <a:extLst>
              <a:ext uri="{FF2B5EF4-FFF2-40B4-BE49-F238E27FC236}">
                <a16:creationId xmlns:a16="http://schemas.microsoft.com/office/drawing/2014/main" id="{9FE8B053-D0A3-59AA-84DF-0B06411D0D1E}"/>
              </a:ext>
            </a:extLst>
          </p:cNvPr>
          <p:cNvSpPr>
            <a:spLocks noGrp="1"/>
          </p:cNvSpPr>
          <p:nvPr>
            <p:ph idx="1"/>
          </p:nvPr>
        </p:nvSpPr>
        <p:spPr>
          <a:xfrm>
            <a:off x="1103312" y="1702676"/>
            <a:ext cx="9727598" cy="4545723"/>
          </a:xfrm>
        </p:spPr>
        <p:txBody>
          <a:bodyPr/>
          <a:lstStyle/>
          <a:p>
            <a:r>
              <a:rPr lang="en-US" dirty="0"/>
              <a:t>Conflict over </a:t>
            </a:r>
            <a:r>
              <a:rPr lang="en-US" i="1" dirty="0"/>
              <a:t>who</a:t>
            </a:r>
            <a:r>
              <a:rPr lang="en-US" dirty="0"/>
              <a:t> was responsible for ordering tests</a:t>
            </a:r>
          </a:p>
          <a:p>
            <a:r>
              <a:rPr lang="en-US" dirty="0"/>
              <a:t>Most tests were completed before being seen by anesthesia</a:t>
            </a:r>
          </a:p>
          <a:p>
            <a:r>
              <a:rPr lang="en-US" dirty="0"/>
              <a:t>Surgeons ordered tests on </a:t>
            </a:r>
            <a:r>
              <a:rPr lang="en-US" i="1" dirty="0"/>
              <a:t>possibility</a:t>
            </a:r>
            <a:r>
              <a:rPr lang="en-US" dirty="0"/>
              <a:t> that anesthesia might want them</a:t>
            </a:r>
          </a:p>
          <a:p>
            <a:r>
              <a:rPr lang="en-US" dirty="0"/>
              <a:t>Perceived inability to cancel tests ordered by others</a:t>
            </a:r>
          </a:p>
          <a:p>
            <a:r>
              <a:rPr lang="en-US" dirty="0"/>
              <a:t>Tests often ordered to appease the most conservative colleague</a:t>
            </a:r>
          </a:p>
          <a:p>
            <a:endParaRPr lang="en-US" dirty="0"/>
          </a:p>
        </p:txBody>
      </p:sp>
    </p:spTree>
    <p:extLst>
      <p:ext uri="{BB962C8B-B14F-4D97-AF65-F5344CB8AC3E}">
        <p14:creationId xmlns:p14="http://schemas.microsoft.com/office/powerpoint/2010/main" val="22187204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2000"/>
                <a:hueMod val="108000"/>
                <a:satMod val="164000"/>
                <a:lumMod val="69000"/>
              </a:schemeClr>
              <a:schemeClr val="bg2">
                <a:tint val="96000"/>
                <a:hueMod val="90000"/>
                <a:satMod val="130000"/>
                <a:lumMod val="134000"/>
              </a:schemeClr>
            </a:duotone>
          </a:blip>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28D0172-F2E0-4763-9C35-F022664959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
            <a:ext cx="12191695" cy="473074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F6FB2B2-CE21-407F-B22E-302DADC2C3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55533"/>
            <a:ext cx="12192000" cy="2802467"/>
          </a:xfrm>
          <a:custGeom>
            <a:avLst/>
            <a:gdLst>
              <a:gd name="connsiteX0" fmla="*/ 1 w 12192000"/>
              <a:gd name="connsiteY0" fmla="*/ 0 h 2802467"/>
              <a:gd name="connsiteX1" fmla="*/ 71932 w 12192000"/>
              <a:gd name="connsiteY1" fmla="*/ 12261 h 2802467"/>
              <a:gd name="connsiteX2" fmla="*/ 282848 w 12192000"/>
              <a:gd name="connsiteY2" fmla="*/ 48342 h 2802467"/>
              <a:gd name="connsiteX3" fmla="*/ 436464 w 12192000"/>
              <a:gd name="connsiteY3" fmla="*/ 73565 h 2802467"/>
              <a:gd name="connsiteX4" fmla="*/ 619339 w 12192000"/>
              <a:gd name="connsiteY4" fmla="*/ 100188 h 2802467"/>
              <a:gd name="connsiteX5" fmla="*/ 836351 w 12192000"/>
              <a:gd name="connsiteY5" fmla="*/ 132066 h 2802467"/>
              <a:gd name="connsiteX6" fmla="*/ 1076528 w 12192000"/>
              <a:gd name="connsiteY6" fmla="*/ 165696 h 2802467"/>
              <a:gd name="connsiteX7" fmla="*/ 1347183 w 12192000"/>
              <a:gd name="connsiteY7" fmla="*/ 201077 h 2802467"/>
              <a:gd name="connsiteX8" fmla="*/ 1642223 w 12192000"/>
              <a:gd name="connsiteY8" fmla="*/ 238560 h 2802467"/>
              <a:gd name="connsiteX9" fmla="*/ 1962864 w 12192000"/>
              <a:gd name="connsiteY9" fmla="*/ 276043 h 2802467"/>
              <a:gd name="connsiteX10" fmla="*/ 2304232 w 12192000"/>
              <a:gd name="connsiteY10" fmla="*/ 314226 h 2802467"/>
              <a:gd name="connsiteX11" fmla="*/ 2672421 w 12192000"/>
              <a:gd name="connsiteY11" fmla="*/ 349608 h 2802467"/>
              <a:gd name="connsiteX12" fmla="*/ 3057678 w 12192000"/>
              <a:gd name="connsiteY12" fmla="*/ 383587 h 2802467"/>
              <a:gd name="connsiteX13" fmla="*/ 3464881 w 12192000"/>
              <a:gd name="connsiteY13" fmla="*/ 414415 h 2802467"/>
              <a:gd name="connsiteX14" fmla="*/ 3889152 w 12192000"/>
              <a:gd name="connsiteY14" fmla="*/ 443840 h 2802467"/>
              <a:gd name="connsiteX15" fmla="*/ 4331710 w 12192000"/>
              <a:gd name="connsiteY15" fmla="*/ 471515 h 2802467"/>
              <a:gd name="connsiteX16" fmla="*/ 4558476 w 12192000"/>
              <a:gd name="connsiteY16" fmla="*/ 481323 h 2802467"/>
              <a:gd name="connsiteX17" fmla="*/ 4790118 w 12192000"/>
              <a:gd name="connsiteY17" fmla="*/ 492183 h 2802467"/>
              <a:gd name="connsiteX18" fmla="*/ 5025418 w 12192000"/>
              <a:gd name="connsiteY18" fmla="*/ 502342 h 2802467"/>
              <a:gd name="connsiteX19" fmla="*/ 5261937 w 12192000"/>
              <a:gd name="connsiteY19" fmla="*/ 508998 h 2802467"/>
              <a:gd name="connsiteX20" fmla="*/ 5503332 w 12192000"/>
              <a:gd name="connsiteY20" fmla="*/ 514953 h 2802467"/>
              <a:gd name="connsiteX21" fmla="*/ 5747166 w 12192000"/>
              <a:gd name="connsiteY21" fmla="*/ 521259 h 2802467"/>
              <a:gd name="connsiteX22" fmla="*/ 5995877 w 12192000"/>
              <a:gd name="connsiteY22" fmla="*/ 525462 h 2802467"/>
              <a:gd name="connsiteX23" fmla="*/ 6247026 w 12192000"/>
              <a:gd name="connsiteY23" fmla="*/ 525462 h 2802467"/>
              <a:gd name="connsiteX24" fmla="*/ 6500613 w 12192000"/>
              <a:gd name="connsiteY24" fmla="*/ 527564 h 2802467"/>
              <a:gd name="connsiteX25" fmla="*/ 6756639 w 12192000"/>
              <a:gd name="connsiteY25" fmla="*/ 525462 h 2802467"/>
              <a:gd name="connsiteX26" fmla="*/ 7016322 w 12192000"/>
              <a:gd name="connsiteY26" fmla="*/ 521259 h 2802467"/>
              <a:gd name="connsiteX27" fmla="*/ 7276005 w 12192000"/>
              <a:gd name="connsiteY27" fmla="*/ 517405 h 2802467"/>
              <a:gd name="connsiteX28" fmla="*/ 7539345 w 12192000"/>
              <a:gd name="connsiteY28" fmla="*/ 508998 h 2802467"/>
              <a:gd name="connsiteX29" fmla="*/ 7805124 w 12192000"/>
              <a:gd name="connsiteY29" fmla="*/ 500240 h 2802467"/>
              <a:gd name="connsiteX30" fmla="*/ 8070903 w 12192000"/>
              <a:gd name="connsiteY30" fmla="*/ 490081 h 2802467"/>
              <a:gd name="connsiteX31" fmla="*/ 8339121 w 12192000"/>
              <a:gd name="connsiteY31" fmla="*/ 475719 h 2802467"/>
              <a:gd name="connsiteX32" fmla="*/ 8609776 w 12192000"/>
              <a:gd name="connsiteY32" fmla="*/ 458553 h 2802467"/>
              <a:gd name="connsiteX33" fmla="*/ 8881651 w 12192000"/>
              <a:gd name="connsiteY33" fmla="*/ 442089 h 2802467"/>
              <a:gd name="connsiteX34" fmla="*/ 9153526 w 12192000"/>
              <a:gd name="connsiteY34" fmla="*/ 421070 h 2802467"/>
              <a:gd name="connsiteX35" fmla="*/ 9429058 w 12192000"/>
              <a:gd name="connsiteY35" fmla="*/ 395848 h 2802467"/>
              <a:gd name="connsiteX36" fmla="*/ 9700933 w 12192000"/>
              <a:gd name="connsiteY36" fmla="*/ 370626 h 2802467"/>
              <a:gd name="connsiteX37" fmla="*/ 9977684 w 12192000"/>
              <a:gd name="connsiteY37" fmla="*/ 341550 h 2802467"/>
              <a:gd name="connsiteX38" fmla="*/ 10255655 w 12192000"/>
              <a:gd name="connsiteY38" fmla="*/ 309672 h 2802467"/>
              <a:gd name="connsiteX39" fmla="*/ 10529968 w 12192000"/>
              <a:gd name="connsiteY39" fmla="*/ 276043 h 2802467"/>
              <a:gd name="connsiteX40" fmla="*/ 10807939 w 12192000"/>
              <a:gd name="connsiteY40" fmla="*/ 236808 h 2802467"/>
              <a:gd name="connsiteX41" fmla="*/ 11084690 w 12192000"/>
              <a:gd name="connsiteY41" fmla="*/ 194771 h 2802467"/>
              <a:gd name="connsiteX42" fmla="*/ 11362661 w 12192000"/>
              <a:gd name="connsiteY42" fmla="*/ 153085 h 2802467"/>
              <a:gd name="connsiteX43" fmla="*/ 11639412 w 12192000"/>
              <a:gd name="connsiteY43" fmla="*/ 104392 h 2802467"/>
              <a:gd name="connsiteX44" fmla="*/ 11914945 w 12192000"/>
              <a:gd name="connsiteY44" fmla="*/ 54648 h 2802467"/>
              <a:gd name="connsiteX45" fmla="*/ 12191696 w 12192000"/>
              <a:gd name="connsiteY45" fmla="*/ 2452 h 2802467"/>
              <a:gd name="connsiteX46" fmla="*/ 12191696 w 12192000"/>
              <a:gd name="connsiteY46" fmla="*/ 2236410 h 2802467"/>
              <a:gd name="connsiteX47" fmla="*/ 12192000 w 12192000"/>
              <a:gd name="connsiteY47" fmla="*/ 2236410 h 2802467"/>
              <a:gd name="connsiteX48" fmla="*/ 12192000 w 12192000"/>
              <a:gd name="connsiteY48" fmla="*/ 2802467 h 2802467"/>
              <a:gd name="connsiteX49" fmla="*/ 12191696 w 12192000"/>
              <a:gd name="connsiteY49" fmla="*/ 2802467 h 2802467"/>
              <a:gd name="connsiteX50" fmla="*/ 0 w 12192000"/>
              <a:gd name="connsiteY50" fmla="*/ 2802467 h 2802467"/>
              <a:gd name="connsiteX51" fmla="*/ 0 w 12192000"/>
              <a:gd name="connsiteY51" fmla="*/ 2236410 h 2802467"/>
              <a:gd name="connsiteX52" fmla="*/ 1 w 12192000"/>
              <a:gd name="connsiteY52" fmla="*/ 2236410 h 2802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2192000" h="2802467">
                <a:moveTo>
                  <a:pt x="1" y="0"/>
                </a:moveTo>
                <a:lnTo>
                  <a:pt x="71932" y="12261"/>
                </a:lnTo>
                <a:lnTo>
                  <a:pt x="282848" y="48342"/>
                </a:lnTo>
                <a:lnTo>
                  <a:pt x="436464" y="73565"/>
                </a:lnTo>
                <a:lnTo>
                  <a:pt x="619339" y="100188"/>
                </a:lnTo>
                <a:lnTo>
                  <a:pt x="836351" y="132066"/>
                </a:lnTo>
                <a:lnTo>
                  <a:pt x="1076528" y="165696"/>
                </a:lnTo>
                <a:lnTo>
                  <a:pt x="1347183" y="201077"/>
                </a:lnTo>
                <a:lnTo>
                  <a:pt x="1642223" y="238560"/>
                </a:lnTo>
                <a:lnTo>
                  <a:pt x="1962864" y="276043"/>
                </a:lnTo>
                <a:lnTo>
                  <a:pt x="2304232" y="314226"/>
                </a:lnTo>
                <a:lnTo>
                  <a:pt x="2672421" y="349608"/>
                </a:lnTo>
                <a:lnTo>
                  <a:pt x="3057678" y="383587"/>
                </a:lnTo>
                <a:lnTo>
                  <a:pt x="3464881" y="414415"/>
                </a:lnTo>
                <a:lnTo>
                  <a:pt x="3889152" y="443840"/>
                </a:lnTo>
                <a:lnTo>
                  <a:pt x="4331710" y="471515"/>
                </a:lnTo>
                <a:lnTo>
                  <a:pt x="4558476" y="481323"/>
                </a:lnTo>
                <a:lnTo>
                  <a:pt x="4790118" y="492183"/>
                </a:lnTo>
                <a:lnTo>
                  <a:pt x="5025418" y="502342"/>
                </a:lnTo>
                <a:lnTo>
                  <a:pt x="5261937" y="508998"/>
                </a:lnTo>
                <a:lnTo>
                  <a:pt x="5503332" y="514953"/>
                </a:lnTo>
                <a:lnTo>
                  <a:pt x="5747166" y="521259"/>
                </a:lnTo>
                <a:lnTo>
                  <a:pt x="5995877" y="525462"/>
                </a:lnTo>
                <a:lnTo>
                  <a:pt x="6247026" y="525462"/>
                </a:lnTo>
                <a:lnTo>
                  <a:pt x="6500613" y="527564"/>
                </a:lnTo>
                <a:lnTo>
                  <a:pt x="6756639" y="525462"/>
                </a:lnTo>
                <a:lnTo>
                  <a:pt x="7016322" y="521259"/>
                </a:lnTo>
                <a:lnTo>
                  <a:pt x="7276005" y="517405"/>
                </a:lnTo>
                <a:lnTo>
                  <a:pt x="7539345" y="508998"/>
                </a:lnTo>
                <a:lnTo>
                  <a:pt x="7805124" y="500240"/>
                </a:lnTo>
                <a:lnTo>
                  <a:pt x="8070903" y="490081"/>
                </a:lnTo>
                <a:lnTo>
                  <a:pt x="8339121" y="475719"/>
                </a:lnTo>
                <a:lnTo>
                  <a:pt x="8609776" y="458553"/>
                </a:lnTo>
                <a:lnTo>
                  <a:pt x="8881651" y="442089"/>
                </a:lnTo>
                <a:lnTo>
                  <a:pt x="9153526" y="421070"/>
                </a:lnTo>
                <a:lnTo>
                  <a:pt x="9429058" y="395848"/>
                </a:lnTo>
                <a:lnTo>
                  <a:pt x="9700933" y="370626"/>
                </a:lnTo>
                <a:lnTo>
                  <a:pt x="9977684" y="341550"/>
                </a:lnTo>
                <a:lnTo>
                  <a:pt x="10255655" y="309672"/>
                </a:lnTo>
                <a:lnTo>
                  <a:pt x="10529968" y="276043"/>
                </a:lnTo>
                <a:lnTo>
                  <a:pt x="10807939" y="236808"/>
                </a:lnTo>
                <a:lnTo>
                  <a:pt x="11084690" y="194771"/>
                </a:lnTo>
                <a:lnTo>
                  <a:pt x="11362661" y="153085"/>
                </a:lnTo>
                <a:lnTo>
                  <a:pt x="11639412" y="104392"/>
                </a:lnTo>
                <a:lnTo>
                  <a:pt x="11914945" y="54648"/>
                </a:lnTo>
                <a:lnTo>
                  <a:pt x="12191696" y="2452"/>
                </a:lnTo>
                <a:lnTo>
                  <a:pt x="12191696" y="2236410"/>
                </a:lnTo>
                <a:lnTo>
                  <a:pt x="12192000" y="2236410"/>
                </a:lnTo>
                <a:lnTo>
                  <a:pt x="12192000" y="2802467"/>
                </a:lnTo>
                <a:lnTo>
                  <a:pt x="12191696" y="2802467"/>
                </a:lnTo>
                <a:lnTo>
                  <a:pt x="0" y="2802467"/>
                </a:lnTo>
                <a:lnTo>
                  <a:pt x="0" y="2236410"/>
                </a:lnTo>
                <a:lnTo>
                  <a:pt x="1" y="2236410"/>
                </a:lnTo>
                <a:close/>
              </a:path>
            </a:pathLst>
          </a:custGeom>
          <a:solidFill>
            <a:schemeClr val="tx2"/>
          </a:solidFill>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2" name="Freeform 16">
            <a:extLst>
              <a:ext uri="{FF2B5EF4-FFF2-40B4-BE49-F238E27FC236}">
                <a16:creationId xmlns:a16="http://schemas.microsoft.com/office/drawing/2014/main" id="{9F2851FB-E841-4509-8A6D-A416376EA3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3753695"/>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tx1">
              <a:alpha val="20000"/>
            </a:schemeClr>
          </a:solidFill>
          <a:ln>
            <a:noFill/>
          </a:ln>
        </p:spPr>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A214BDC0-C392-2B47-AF91-33F37EA7643E}"/>
              </a:ext>
            </a:extLst>
          </p:cNvPr>
          <p:cNvSpPr>
            <a:spLocks noGrp="1"/>
          </p:cNvSpPr>
          <p:nvPr>
            <p:ph type="ctrTitle"/>
          </p:nvPr>
        </p:nvSpPr>
        <p:spPr>
          <a:xfrm>
            <a:off x="965505" y="623571"/>
            <a:ext cx="10260990" cy="3523885"/>
          </a:xfrm>
        </p:spPr>
        <p:txBody>
          <a:bodyPr anchor="ctr">
            <a:normAutofit/>
          </a:bodyPr>
          <a:lstStyle/>
          <a:p>
            <a:pPr algn="ctr"/>
            <a:r>
              <a:rPr lang="en-US" sz="8000" dirty="0"/>
              <a:t>Resource Stewardship</a:t>
            </a:r>
          </a:p>
        </p:txBody>
      </p:sp>
      <p:sp>
        <p:nvSpPr>
          <p:cNvPr id="3" name="Subtitle 2">
            <a:extLst>
              <a:ext uri="{FF2B5EF4-FFF2-40B4-BE49-F238E27FC236}">
                <a16:creationId xmlns:a16="http://schemas.microsoft.com/office/drawing/2014/main" id="{C4CD68A8-1933-DC49-A04E-F3E7749BBA9E}"/>
              </a:ext>
            </a:extLst>
          </p:cNvPr>
          <p:cNvSpPr>
            <a:spLocks noGrp="1"/>
          </p:cNvSpPr>
          <p:nvPr>
            <p:ph type="subTitle" idx="1"/>
          </p:nvPr>
        </p:nvSpPr>
        <p:spPr>
          <a:xfrm>
            <a:off x="965505" y="4777380"/>
            <a:ext cx="10260990" cy="1693758"/>
          </a:xfrm>
        </p:spPr>
        <p:txBody>
          <a:bodyPr>
            <a:normAutofit/>
          </a:bodyPr>
          <a:lstStyle/>
          <a:p>
            <a:pPr algn="ctr"/>
            <a:r>
              <a:rPr lang="en-US" sz="2400" dirty="0">
                <a:solidFill>
                  <a:schemeClr val="bg2"/>
                </a:solidFill>
              </a:rPr>
              <a:t>Lucie Filteau, MD, FRCPC</a:t>
            </a:r>
          </a:p>
          <a:p>
            <a:pPr algn="ctr"/>
            <a:r>
              <a:rPr lang="en-US" sz="2400" dirty="0">
                <a:solidFill>
                  <a:schemeClr val="bg2"/>
                </a:solidFill>
              </a:rPr>
              <a:t>PGY 2-4 Academic half day</a:t>
            </a:r>
          </a:p>
          <a:p>
            <a:pPr algn="ctr"/>
            <a:r>
              <a:rPr lang="en-US" sz="2400" dirty="0">
                <a:solidFill>
                  <a:schemeClr val="bg2"/>
                </a:solidFill>
              </a:rPr>
              <a:t>QPS Series</a:t>
            </a:r>
          </a:p>
        </p:txBody>
      </p:sp>
    </p:spTree>
    <p:extLst>
      <p:ext uri="{BB962C8B-B14F-4D97-AF65-F5344CB8AC3E}">
        <p14:creationId xmlns:p14="http://schemas.microsoft.com/office/powerpoint/2010/main" val="26148829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2A9BE4-213D-1A50-F0B2-3C77C49E9FF0}"/>
              </a:ext>
            </a:extLst>
          </p:cNvPr>
          <p:cNvSpPr>
            <a:spLocks noGrp="1"/>
          </p:cNvSpPr>
          <p:nvPr>
            <p:ph type="title"/>
          </p:nvPr>
        </p:nvSpPr>
        <p:spPr>
          <a:xfrm>
            <a:off x="220719" y="609601"/>
            <a:ext cx="10468302" cy="1400530"/>
          </a:xfrm>
        </p:spPr>
        <p:txBody>
          <a:bodyPr/>
          <a:lstStyle/>
          <a:p>
            <a:r>
              <a:rPr lang="en-US" dirty="0"/>
              <a:t>TOH Standardization of Preop Testing (2015)</a:t>
            </a:r>
          </a:p>
        </p:txBody>
      </p:sp>
      <p:sp>
        <p:nvSpPr>
          <p:cNvPr id="3" name="Content Placeholder 2">
            <a:extLst>
              <a:ext uri="{FF2B5EF4-FFF2-40B4-BE49-F238E27FC236}">
                <a16:creationId xmlns:a16="http://schemas.microsoft.com/office/drawing/2014/main" id="{D86DCD1A-CF7F-71C1-1480-DAAA1B17D03A}"/>
              </a:ext>
            </a:extLst>
          </p:cNvPr>
          <p:cNvSpPr>
            <a:spLocks noGrp="1"/>
          </p:cNvSpPr>
          <p:nvPr>
            <p:ph idx="1"/>
          </p:nvPr>
        </p:nvSpPr>
        <p:spPr>
          <a:xfrm>
            <a:off x="1103312" y="2052918"/>
            <a:ext cx="10121462" cy="4195481"/>
          </a:xfrm>
        </p:spPr>
        <p:txBody>
          <a:bodyPr/>
          <a:lstStyle/>
          <a:p>
            <a:r>
              <a:rPr lang="en-US" dirty="0"/>
              <a:t>Local champions:</a:t>
            </a:r>
          </a:p>
          <a:p>
            <a:pPr lvl="1"/>
            <a:r>
              <a:rPr lang="en-US" dirty="0"/>
              <a:t>Drs Greg Bryson, Pat Sullivan, Sylvain </a:t>
            </a:r>
            <a:r>
              <a:rPr lang="en-US" dirty="0" err="1"/>
              <a:t>Gagné</a:t>
            </a:r>
            <a:endParaRPr lang="en-US" dirty="0"/>
          </a:p>
          <a:p>
            <a:r>
              <a:rPr lang="en-US" dirty="0"/>
              <a:t>Developed an </a:t>
            </a:r>
            <a:r>
              <a:rPr lang="en-US" i="1" dirty="0"/>
              <a:t>evidence based </a:t>
            </a:r>
            <a:r>
              <a:rPr lang="en-US" dirty="0"/>
              <a:t>medical directive deciding a priori when and for whom tests were indicated</a:t>
            </a:r>
          </a:p>
          <a:p>
            <a:r>
              <a:rPr lang="en-US" dirty="0"/>
              <a:t>Agreed upon by all stakeholders (surgery/anesthesia)</a:t>
            </a:r>
          </a:p>
          <a:p>
            <a:r>
              <a:rPr lang="en-US" dirty="0"/>
              <a:t>Directive was automatically carried out by nursing staff</a:t>
            </a:r>
          </a:p>
          <a:p>
            <a:endParaRPr lang="en-US" dirty="0"/>
          </a:p>
        </p:txBody>
      </p:sp>
    </p:spTree>
    <p:extLst>
      <p:ext uri="{BB962C8B-B14F-4D97-AF65-F5344CB8AC3E}">
        <p14:creationId xmlns:p14="http://schemas.microsoft.com/office/powerpoint/2010/main" val="28946249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029E11-763B-400B-16BB-1F333F9AA255}"/>
              </a:ext>
            </a:extLst>
          </p:cNvPr>
          <p:cNvSpPr>
            <a:spLocks noGrp="1"/>
          </p:cNvSpPr>
          <p:nvPr>
            <p:ph type="title"/>
          </p:nvPr>
        </p:nvSpPr>
        <p:spPr>
          <a:xfrm>
            <a:off x="514350" y="237599"/>
            <a:ext cx="9404723" cy="1052236"/>
          </a:xfrm>
        </p:spPr>
        <p:txBody>
          <a:bodyPr/>
          <a:lstStyle/>
          <a:p>
            <a:r>
              <a:rPr lang="en-US" dirty="0"/>
              <a:t>TOH Medical Directive (2015) - snapshot</a:t>
            </a:r>
          </a:p>
        </p:txBody>
      </p:sp>
      <p:pic>
        <p:nvPicPr>
          <p:cNvPr id="4" name="Picture 3" descr="Table&#10;&#10;Description automatically generated">
            <a:extLst>
              <a:ext uri="{FF2B5EF4-FFF2-40B4-BE49-F238E27FC236}">
                <a16:creationId xmlns:a16="http://schemas.microsoft.com/office/drawing/2014/main" id="{A57B89CC-48BD-6939-ACC7-DAF65792DC17}"/>
              </a:ext>
            </a:extLst>
          </p:cNvPr>
          <p:cNvPicPr>
            <a:picLocks noChangeAspect="1"/>
          </p:cNvPicPr>
          <p:nvPr/>
        </p:nvPicPr>
        <p:blipFill>
          <a:blip r:embed="rId3"/>
          <a:stretch>
            <a:fillRect/>
          </a:stretch>
        </p:blipFill>
        <p:spPr>
          <a:xfrm>
            <a:off x="514346" y="2233091"/>
            <a:ext cx="10855848" cy="2679998"/>
          </a:xfrm>
          <a:prstGeom prst="rect">
            <a:avLst/>
          </a:prstGeom>
        </p:spPr>
      </p:pic>
      <p:pic>
        <p:nvPicPr>
          <p:cNvPr id="6" name="Picture 5" descr="Table&#10;&#10;Description automatically generated">
            <a:extLst>
              <a:ext uri="{FF2B5EF4-FFF2-40B4-BE49-F238E27FC236}">
                <a16:creationId xmlns:a16="http://schemas.microsoft.com/office/drawing/2014/main" id="{C3DA9E10-3D63-1483-0290-FB2A22497807}"/>
              </a:ext>
            </a:extLst>
          </p:cNvPr>
          <p:cNvPicPr>
            <a:picLocks noChangeAspect="1"/>
          </p:cNvPicPr>
          <p:nvPr/>
        </p:nvPicPr>
        <p:blipFill>
          <a:blip r:embed="rId4"/>
          <a:stretch>
            <a:fillRect/>
          </a:stretch>
        </p:blipFill>
        <p:spPr>
          <a:xfrm>
            <a:off x="514347" y="5036854"/>
            <a:ext cx="10855847" cy="1469676"/>
          </a:xfrm>
          <a:prstGeom prst="rect">
            <a:avLst/>
          </a:prstGeom>
        </p:spPr>
      </p:pic>
      <p:pic>
        <p:nvPicPr>
          <p:cNvPr id="10" name="Picture 9">
            <a:extLst>
              <a:ext uri="{FF2B5EF4-FFF2-40B4-BE49-F238E27FC236}">
                <a16:creationId xmlns:a16="http://schemas.microsoft.com/office/drawing/2014/main" id="{AD3E74A7-541A-A969-C2E6-D3BBADEBE25F}"/>
              </a:ext>
            </a:extLst>
          </p:cNvPr>
          <p:cNvPicPr>
            <a:picLocks noChangeAspect="1"/>
          </p:cNvPicPr>
          <p:nvPr/>
        </p:nvPicPr>
        <p:blipFill>
          <a:blip r:embed="rId5"/>
          <a:stretch>
            <a:fillRect/>
          </a:stretch>
        </p:blipFill>
        <p:spPr>
          <a:xfrm>
            <a:off x="514347" y="1172903"/>
            <a:ext cx="10855847" cy="924163"/>
          </a:xfrm>
          <a:prstGeom prst="rect">
            <a:avLst/>
          </a:prstGeom>
        </p:spPr>
      </p:pic>
    </p:spTree>
    <p:extLst>
      <p:ext uri="{BB962C8B-B14F-4D97-AF65-F5344CB8AC3E}">
        <p14:creationId xmlns:p14="http://schemas.microsoft.com/office/powerpoint/2010/main" val="38473381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97E14E-9F26-C5E1-04DD-8F976706564F}"/>
              </a:ext>
            </a:extLst>
          </p:cNvPr>
          <p:cNvSpPr>
            <a:spLocks noGrp="1"/>
          </p:cNvSpPr>
          <p:nvPr>
            <p:ph type="title"/>
          </p:nvPr>
        </p:nvSpPr>
        <p:spPr/>
        <p:txBody>
          <a:bodyPr/>
          <a:lstStyle/>
          <a:p>
            <a:r>
              <a:rPr lang="en-US" dirty="0"/>
              <a:t>TOH Medical Directive (2015)</a:t>
            </a:r>
          </a:p>
        </p:txBody>
      </p:sp>
      <p:pic>
        <p:nvPicPr>
          <p:cNvPr id="5" name="Content Placeholder 4" descr="Text&#10;&#10;Description automatically generated">
            <a:extLst>
              <a:ext uri="{FF2B5EF4-FFF2-40B4-BE49-F238E27FC236}">
                <a16:creationId xmlns:a16="http://schemas.microsoft.com/office/drawing/2014/main" id="{1D6E99A7-69DB-61B4-0264-CFBAEB8FB7BA}"/>
              </a:ext>
            </a:extLst>
          </p:cNvPr>
          <p:cNvPicPr>
            <a:picLocks noGrp="1" noChangeAspect="1"/>
          </p:cNvPicPr>
          <p:nvPr>
            <p:ph idx="1"/>
          </p:nvPr>
        </p:nvPicPr>
        <p:blipFill>
          <a:blip r:embed="rId2"/>
          <a:stretch>
            <a:fillRect/>
          </a:stretch>
        </p:blipFill>
        <p:spPr>
          <a:xfrm>
            <a:off x="646111" y="1830333"/>
            <a:ext cx="10938894" cy="2837147"/>
          </a:xfrm>
        </p:spPr>
      </p:pic>
      <p:pic>
        <p:nvPicPr>
          <p:cNvPr id="7" name="Picture 6" descr="Graphical user interface, text&#10;&#10;Description automatically generated">
            <a:extLst>
              <a:ext uri="{FF2B5EF4-FFF2-40B4-BE49-F238E27FC236}">
                <a16:creationId xmlns:a16="http://schemas.microsoft.com/office/drawing/2014/main" id="{3D59306C-8F84-251A-73B2-B171C37C4388}"/>
              </a:ext>
            </a:extLst>
          </p:cNvPr>
          <p:cNvPicPr>
            <a:picLocks noChangeAspect="1"/>
          </p:cNvPicPr>
          <p:nvPr/>
        </p:nvPicPr>
        <p:blipFill>
          <a:blip r:embed="rId3"/>
          <a:stretch>
            <a:fillRect/>
          </a:stretch>
        </p:blipFill>
        <p:spPr>
          <a:xfrm>
            <a:off x="646551" y="4809370"/>
            <a:ext cx="10938454" cy="1400530"/>
          </a:xfrm>
          <a:prstGeom prst="rect">
            <a:avLst/>
          </a:prstGeom>
        </p:spPr>
      </p:pic>
    </p:spTree>
    <p:extLst>
      <p:ext uri="{BB962C8B-B14F-4D97-AF65-F5344CB8AC3E}">
        <p14:creationId xmlns:p14="http://schemas.microsoft.com/office/powerpoint/2010/main" val="5347822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19614B-7F6A-5FCF-67C6-6E6754939FA2}"/>
              </a:ext>
            </a:extLst>
          </p:cNvPr>
          <p:cNvSpPr>
            <a:spLocks noGrp="1"/>
          </p:cNvSpPr>
          <p:nvPr>
            <p:ph type="title"/>
          </p:nvPr>
        </p:nvSpPr>
        <p:spPr>
          <a:xfrm>
            <a:off x="373737" y="452718"/>
            <a:ext cx="9801395" cy="1077144"/>
          </a:xfrm>
        </p:spPr>
        <p:txBody>
          <a:bodyPr/>
          <a:lstStyle/>
          <a:p>
            <a:r>
              <a:rPr lang="en-US" dirty="0"/>
              <a:t>Another Sample Preop Order Protocol</a:t>
            </a:r>
            <a:br>
              <a:rPr lang="en-US" dirty="0"/>
            </a:br>
            <a:r>
              <a:rPr lang="en-US" dirty="0"/>
              <a:t>(North York General Hospital, Toronto)</a:t>
            </a:r>
          </a:p>
        </p:txBody>
      </p:sp>
      <p:pic>
        <p:nvPicPr>
          <p:cNvPr id="4" name="Picture 3" descr="Timeline&#10;&#10;Description automatically generated">
            <a:extLst>
              <a:ext uri="{FF2B5EF4-FFF2-40B4-BE49-F238E27FC236}">
                <a16:creationId xmlns:a16="http://schemas.microsoft.com/office/drawing/2014/main" id="{F5EE91BB-490D-5411-672C-186A37C08628}"/>
              </a:ext>
            </a:extLst>
          </p:cNvPr>
          <p:cNvPicPr>
            <a:picLocks noChangeAspect="1"/>
          </p:cNvPicPr>
          <p:nvPr/>
        </p:nvPicPr>
        <p:blipFill>
          <a:blip r:embed="rId2"/>
          <a:stretch>
            <a:fillRect/>
          </a:stretch>
        </p:blipFill>
        <p:spPr>
          <a:xfrm>
            <a:off x="222738" y="1920661"/>
            <a:ext cx="11746523" cy="4484621"/>
          </a:xfrm>
          <a:prstGeom prst="rect">
            <a:avLst/>
          </a:prstGeom>
        </p:spPr>
      </p:pic>
    </p:spTree>
    <p:extLst>
      <p:ext uri="{BB962C8B-B14F-4D97-AF65-F5344CB8AC3E}">
        <p14:creationId xmlns:p14="http://schemas.microsoft.com/office/powerpoint/2010/main" val="32326717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9040B9F-BDF8-59C5-856E-D64C3EAEDCB3}"/>
              </a:ext>
            </a:extLst>
          </p:cNvPr>
          <p:cNvSpPr>
            <a:spLocks noGrp="1"/>
          </p:cNvSpPr>
          <p:nvPr>
            <p:ph type="title"/>
          </p:nvPr>
        </p:nvSpPr>
        <p:spPr>
          <a:xfrm>
            <a:off x="103517" y="365206"/>
            <a:ext cx="2036568" cy="6127587"/>
          </a:xfrm>
        </p:spPr>
        <p:txBody>
          <a:bodyPr/>
          <a:lstStyle/>
          <a:p>
            <a:r>
              <a:rPr lang="en-US" sz="4000" dirty="0"/>
              <a:t>Sample Preop Consult Decision Guide - </a:t>
            </a:r>
            <a:br>
              <a:rPr lang="en-US" sz="4000" dirty="0"/>
            </a:br>
            <a:r>
              <a:rPr lang="en-US" sz="4000" dirty="0"/>
              <a:t>North York General </a:t>
            </a:r>
            <a:r>
              <a:rPr lang="en-US" sz="4000" dirty="0" err="1"/>
              <a:t>Hospital,Toronto</a:t>
            </a:r>
            <a:endParaRPr lang="en-US" sz="4000" dirty="0"/>
          </a:p>
        </p:txBody>
      </p:sp>
      <p:pic>
        <p:nvPicPr>
          <p:cNvPr id="6" name="Picture 5" descr="Table&#10;&#10;Description automatically generated">
            <a:extLst>
              <a:ext uri="{FF2B5EF4-FFF2-40B4-BE49-F238E27FC236}">
                <a16:creationId xmlns:a16="http://schemas.microsoft.com/office/drawing/2014/main" id="{076B162A-ED9E-22AB-7DA5-0452154BBA75}"/>
              </a:ext>
            </a:extLst>
          </p:cNvPr>
          <p:cNvPicPr>
            <a:picLocks noChangeAspect="1"/>
          </p:cNvPicPr>
          <p:nvPr/>
        </p:nvPicPr>
        <p:blipFill rotWithShape="1">
          <a:blip r:embed="rId2"/>
          <a:srcRect t="4898"/>
          <a:stretch/>
        </p:blipFill>
        <p:spPr>
          <a:xfrm>
            <a:off x="2140085" y="196280"/>
            <a:ext cx="9948398" cy="6465439"/>
          </a:xfrm>
          <a:prstGeom prst="rect">
            <a:avLst/>
          </a:prstGeom>
        </p:spPr>
      </p:pic>
    </p:spTree>
    <p:extLst>
      <p:ext uri="{BB962C8B-B14F-4D97-AF65-F5344CB8AC3E}">
        <p14:creationId xmlns:p14="http://schemas.microsoft.com/office/powerpoint/2010/main" val="13830874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61A1D-F040-CAAD-9D0D-12F61054D73D}"/>
              </a:ext>
            </a:extLst>
          </p:cNvPr>
          <p:cNvSpPr>
            <a:spLocks noGrp="1"/>
          </p:cNvSpPr>
          <p:nvPr>
            <p:ph type="title"/>
          </p:nvPr>
        </p:nvSpPr>
        <p:spPr/>
        <p:txBody>
          <a:bodyPr/>
          <a:lstStyle/>
          <a:p>
            <a:r>
              <a:rPr lang="en-US" dirty="0"/>
              <a:t>More TOH Anesthesia Initiatives</a:t>
            </a:r>
          </a:p>
        </p:txBody>
      </p:sp>
      <p:sp>
        <p:nvSpPr>
          <p:cNvPr id="3" name="Content Placeholder 2">
            <a:extLst>
              <a:ext uri="{FF2B5EF4-FFF2-40B4-BE49-F238E27FC236}">
                <a16:creationId xmlns:a16="http://schemas.microsoft.com/office/drawing/2014/main" id="{2A44BBA6-A235-E766-8D2B-C04A99C3096A}"/>
              </a:ext>
            </a:extLst>
          </p:cNvPr>
          <p:cNvSpPr>
            <a:spLocks noGrp="1"/>
          </p:cNvSpPr>
          <p:nvPr>
            <p:ph idx="1"/>
          </p:nvPr>
        </p:nvSpPr>
        <p:spPr>
          <a:xfrm>
            <a:off x="1103312" y="2052918"/>
            <a:ext cx="10493956" cy="4195481"/>
          </a:xfrm>
        </p:spPr>
        <p:txBody>
          <a:bodyPr>
            <a:normAutofit fontScale="92500"/>
          </a:bodyPr>
          <a:lstStyle/>
          <a:p>
            <a:r>
              <a:rPr lang="en-US" dirty="0"/>
              <a:t>ETT initiative (STOP preparing unwrapped “just in case” ETTs!)</a:t>
            </a:r>
          </a:p>
          <a:p>
            <a:r>
              <a:rPr lang="en-US" dirty="0"/>
              <a:t>Cut back on drawing up emergency medications for </a:t>
            </a:r>
            <a:r>
              <a:rPr lang="en-US" i="1" dirty="0"/>
              <a:t>every</a:t>
            </a:r>
            <a:r>
              <a:rPr lang="en-US" dirty="0"/>
              <a:t> case</a:t>
            </a:r>
          </a:p>
          <a:p>
            <a:r>
              <a:rPr lang="en-US" dirty="0"/>
              <a:t>Hotline setup only as needed</a:t>
            </a:r>
          </a:p>
          <a:p>
            <a:r>
              <a:rPr lang="en-US" dirty="0"/>
              <a:t>Reduction in preop (PAU) ECHO ordering</a:t>
            </a:r>
          </a:p>
          <a:p>
            <a:r>
              <a:rPr lang="en-US" dirty="0"/>
              <a:t>Education/protocol re pacemaker consultation</a:t>
            </a:r>
          </a:p>
          <a:p>
            <a:r>
              <a:rPr lang="en-US" dirty="0"/>
              <a:t>Discontinuation of Anesthesia consults for cataract pts</a:t>
            </a:r>
          </a:p>
          <a:p>
            <a:r>
              <a:rPr lang="en-US" dirty="0"/>
              <a:t>Removal of anesthesia from cataract lists? (WIP...)</a:t>
            </a:r>
          </a:p>
          <a:p>
            <a:endParaRPr lang="en-US" dirty="0"/>
          </a:p>
          <a:p>
            <a:endParaRPr lang="en-US" dirty="0"/>
          </a:p>
          <a:p>
            <a:endParaRPr lang="en-US" dirty="0"/>
          </a:p>
        </p:txBody>
      </p:sp>
    </p:spTree>
    <p:extLst>
      <p:ext uri="{BB962C8B-B14F-4D97-AF65-F5344CB8AC3E}">
        <p14:creationId xmlns:p14="http://schemas.microsoft.com/office/powerpoint/2010/main" val="28321558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7DB8A-7DCE-901D-D239-7BF21C69D713}"/>
              </a:ext>
            </a:extLst>
          </p:cNvPr>
          <p:cNvSpPr>
            <a:spLocks noGrp="1"/>
          </p:cNvSpPr>
          <p:nvPr>
            <p:ph type="title"/>
          </p:nvPr>
        </p:nvSpPr>
        <p:spPr/>
        <p:txBody>
          <a:bodyPr/>
          <a:lstStyle/>
          <a:p>
            <a:r>
              <a:rPr lang="en-US" dirty="0"/>
              <a:t>CAS Top Five Recommendations (2015)</a:t>
            </a:r>
          </a:p>
        </p:txBody>
      </p:sp>
      <p:sp>
        <p:nvSpPr>
          <p:cNvPr id="3" name="Content Placeholder 2">
            <a:extLst>
              <a:ext uri="{FF2B5EF4-FFF2-40B4-BE49-F238E27FC236}">
                <a16:creationId xmlns:a16="http://schemas.microsoft.com/office/drawing/2014/main" id="{74F2BB21-A80A-7758-F9C4-03E8D4EAFC74}"/>
              </a:ext>
            </a:extLst>
          </p:cNvPr>
          <p:cNvSpPr>
            <a:spLocks noGrp="1"/>
          </p:cNvSpPr>
          <p:nvPr>
            <p:ph idx="1"/>
          </p:nvPr>
        </p:nvSpPr>
        <p:spPr>
          <a:xfrm>
            <a:off x="457201" y="2052918"/>
            <a:ext cx="9285890" cy="4195481"/>
          </a:xfrm>
        </p:spPr>
        <p:txBody>
          <a:bodyPr>
            <a:normAutofit fontScale="85000" lnSpcReduction="20000"/>
          </a:bodyPr>
          <a:lstStyle/>
          <a:p>
            <a:r>
              <a:rPr lang="en-US" dirty="0"/>
              <a:t>Do not order baseline BW (CBC, </a:t>
            </a:r>
            <a:r>
              <a:rPr lang="en-US" dirty="0" err="1"/>
              <a:t>coags</a:t>
            </a:r>
            <a:r>
              <a:rPr lang="en-US" dirty="0"/>
              <a:t>, </a:t>
            </a:r>
            <a:r>
              <a:rPr lang="en-US" dirty="0" err="1"/>
              <a:t>lytes</a:t>
            </a:r>
            <a:r>
              <a:rPr lang="en-US" dirty="0"/>
              <a:t>) for asymptomatic pts undergoing </a:t>
            </a:r>
            <a:r>
              <a:rPr lang="en-US" dirty="0">
                <a:solidFill>
                  <a:schemeClr val="accent1"/>
                </a:solidFill>
              </a:rPr>
              <a:t>low-risk non-cardiac surgery</a:t>
            </a:r>
          </a:p>
          <a:p>
            <a:r>
              <a:rPr lang="en-US" dirty="0"/>
              <a:t>Do not order baseline EKGs for asymptomatic pts undergoing </a:t>
            </a:r>
            <a:r>
              <a:rPr lang="en-US" dirty="0">
                <a:solidFill>
                  <a:schemeClr val="accent1"/>
                </a:solidFill>
              </a:rPr>
              <a:t>low-risk non-cardiac surgery</a:t>
            </a:r>
          </a:p>
          <a:p>
            <a:r>
              <a:rPr lang="en-US" dirty="0"/>
              <a:t>Do not order baseline CXR for asymptomatic pts except as part of surgical/oncologic </a:t>
            </a:r>
            <a:r>
              <a:rPr lang="en-US" dirty="0" err="1"/>
              <a:t>evaln</a:t>
            </a:r>
            <a:endParaRPr lang="en-US" dirty="0"/>
          </a:p>
          <a:p>
            <a:r>
              <a:rPr lang="en-US" dirty="0"/>
              <a:t>Do not perform ECHO as part of a preop assessment for asymptomatic pts undergoing </a:t>
            </a:r>
            <a:r>
              <a:rPr lang="en-US" dirty="0">
                <a:solidFill>
                  <a:schemeClr val="accent1"/>
                </a:solidFill>
              </a:rPr>
              <a:t>low/intermediate-risk surgery</a:t>
            </a:r>
          </a:p>
          <a:p>
            <a:r>
              <a:rPr lang="en-US" dirty="0"/>
              <a:t>Do not perform cardiac stress test for asymptomatic pts undergoing </a:t>
            </a:r>
            <a:r>
              <a:rPr lang="en-US" dirty="0">
                <a:solidFill>
                  <a:schemeClr val="accent1"/>
                </a:solidFill>
              </a:rPr>
              <a:t>low to intermediate risk non-cardiac surgery</a:t>
            </a:r>
          </a:p>
          <a:p>
            <a:endParaRPr lang="en-US" dirty="0"/>
          </a:p>
        </p:txBody>
      </p:sp>
      <p:pic>
        <p:nvPicPr>
          <p:cNvPr id="4" name="Picture 3" descr="Logo&#10;&#10;Description automatically generated">
            <a:extLst>
              <a:ext uri="{FF2B5EF4-FFF2-40B4-BE49-F238E27FC236}">
                <a16:creationId xmlns:a16="http://schemas.microsoft.com/office/drawing/2014/main" id="{D8F87405-D18E-9319-A89B-DA169BC7E570}"/>
              </a:ext>
            </a:extLst>
          </p:cNvPr>
          <p:cNvPicPr>
            <a:picLocks noChangeAspect="1"/>
          </p:cNvPicPr>
          <p:nvPr/>
        </p:nvPicPr>
        <p:blipFill>
          <a:blip r:embed="rId3"/>
          <a:stretch>
            <a:fillRect/>
          </a:stretch>
        </p:blipFill>
        <p:spPr>
          <a:xfrm>
            <a:off x="10205136" y="2052918"/>
            <a:ext cx="1893601" cy="1888842"/>
          </a:xfrm>
          <a:prstGeom prst="rect">
            <a:avLst/>
          </a:prstGeom>
          <a:solidFill>
            <a:schemeClr val="tx1"/>
          </a:solidFill>
        </p:spPr>
      </p:pic>
      <p:pic>
        <p:nvPicPr>
          <p:cNvPr id="6" name="Picture 5" descr="Qr code&#10;&#10;Description automatically generated">
            <a:extLst>
              <a:ext uri="{FF2B5EF4-FFF2-40B4-BE49-F238E27FC236}">
                <a16:creationId xmlns:a16="http://schemas.microsoft.com/office/drawing/2014/main" id="{5BE516BD-5F19-D215-D6FB-A0D358659B5D}"/>
              </a:ext>
            </a:extLst>
          </p:cNvPr>
          <p:cNvPicPr>
            <a:picLocks noChangeAspect="1"/>
          </p:cNvPicPr>
          <p:nvPr/>
        </p:nvPicPr>
        <p:blipFill>
          <a:blip r:embed="rId4"/>
          <a:stretch>
            <a:fillRect/>
          </a:stretch>
        </p:blipFill>
        <p:spPr>
          <a:xfrm>
            <a:off x="10205136" y="4150658"/>
            <a:ext cx="1888842" cy="1888842"/>
          </a:xfrm>
          <a:prstGeom prst="rect">
            <a:avLst/>
          </a:prstGeom>
        </p:spPr>
      </p:pic>
    </p:spTree>
    <p:extLst>
      <p:ext uri="{BB962C8B-B14F-4D97-AF65-F5344CB8AC3E}">
        <p14:creationId xmlns:p14="http://schemas.microsoft.com/office/powerpoint/2010/main" val="381257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D9948-80D6-CD71-6B36-C08FC7CEB058}"/>
              </a:ext>
            </a:extLst>
          </p:cNvPr>
          <p:cNvSpPr>
            <a:spLocks noGrp="1"/>
          </p:cNvSpPr>
          <p:nvPr>
            <p:ph type="title"/>
          </p:nvPr>
        </p:nvSpPr>
        <p:spPr>
          <a:xfrm>
            <a:off x="1154956" y="1905521"/>
            <a:ext cx="8825657" cy="1915647"/>
          </a:xfrm>
        </p:spPr>
        <p:txBody>
          <a:bodyPr/>
          <a:lstStyle/>
          <a:p>
            <a:r>
              <a:rPr lang="en-US" sz="4400" dirty="0"/>
              <a:t>There are MANY more opportunities to reduce waste!</a:t>
            </a:r>
          </a:p>
        </p:txBody>
      </p:sp>
      <p:sp>
        <p:nvSpPr>
          <p:cNvPr id="3" name="Text Placeholder 2">
            <a:extLst>
              <a:ext uri="{FF2B5EF4-FFF2-40B4-BE49-F238E27FC236}">
                <a16:creationId xmlns:a16="http://schemas.microsoft.com/office/drawing/2014/main" id="{D25CF54D-4459-471A-52AB-8082736915DF}"/>
              </a:ext>
            </a:extLst>
          </p:cNvPr>
          <p:cNvSpPr>
            <a:spLocks noGrp="1"/>
          </p:cNvSpPr>
          <p:nvPr>
            <p:ph type="body" idx="1"/>
          </p:nvPr>
        </p:nvSpPr>
        <p:spPr>
          <a:xfrm>
            <a:off x="882581" y="4796837"/>
            <a:ext cx="10070764" cy="860400"/>
          </a:xfrm>
        </p:spPr>
        <p:txBody>
          <a:bodyPr>
            <a:normAutofit/>
          </a:bodyPr>
          <a:lstStyle/>
          <a:p>
            <a:r>
              <a:rPr lang="en-US" sz="2400" dirty="0">
                <a:solidFill>
                  <a:schemeClr val="tx1"/>
                </a:solidFill>
              </a:rPr>
              <a:t>We cannot afford to continue with our unsustainable status quo...</a:t>
            </a:r>
          </a:p>
        </p:txBody>
      </p:sp>
    </p:spTree>
    <p:extLst>
      <p:ext uri="{BB962C8B-B14F-4D97-AF65-F5344CB8AC3E}">
        <p14:creationId xmlns:p14="http://schemas.microsoft.com/office/powerpoint/2010/main" val="30515509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4DA317-A63A-3F47-F9EF-B9B0AC346923}"/>
              </a:ext>
            </a:extLst>
          </p:cNvPr>
          <p:cNvSpPr>
            <a:spLocks noGrp="1"/>
          </p:cNvSpPr>
          <p:nvPr>
            <p:ph type="title"/>
          </p:nvPr>
        </p:nvSpPr>
        <p:spPr>
          <a:xfrm>
            <a:off x="418971" y="279298"/>
            <a:ext cx="5876884" cy="1400530"/>
          </a:xfrm>
        </p:spPr>
        <p:txBody>
          <a:bodyPr/>
          <a:lstStyle/>
          <a:p>
            <a:r>
              <a:rPr lang="en-US" dirty="0"/>
              <a:t>Resource Stewardship Resources</a:t>
            </a:r>
          </a:p>
        </p:txBody>
      </p:sp>
      <p:pic>
        <p:nvPicPr>
          <p:cNvPr id="9" name="Picture 8" descr="Text&#10;&#10;Description automatically generated">
            <a:extLst>
              <a:ext uri="{FF2B5EF4-FFF2-40B4-BE49-F238E27FC236}">
                <a16:creationId xmlns:a16="http://schemas.microsoft.com/office/drawing/2014/main" id="{59980958-E878-5F57-0869-5BEDDEEE52B5}"/>
              </a:ext>
            </a:extLst>
          </p:cNvPr>
          <p:cNvPicPr>
            <a:picLocks noChangeAspect="1"/>
          </p:cNvPicPr>
          <p:nvPr/>
        </p:nvPicPr>
        <p:blipFill rotWithShape="1">
          <a:blip r:embed="rId2"/>
          <a:srcRect t="5137" b="65740"/>
          <a:stretch/>
        </p:blipFill>
        <p:spPr>
          <a:xfrm>
            <a:off x="274048" y="4273475"/>
            <a:ext cx="6258798" cy="2305228"/>
          </a:xfrm>
          <a:prstGeom prst="rect">
            <a:avLst/>
          </a:prstGeom>
        </p:spPr>
      </p:pic>
      <p:pic>
        <p:nvPicPr>
          <p:cNvPr id="11" name="Picture 10" descr="Graphical user interface, text&#10;&#10;Description automatically generated">
            <a:extLst>
              <a:ext uri="{FF2B5EF4-FFF2-40B4-BE49-F238E27FC236}">
                <a16:creationId xmlns:a16="http://schemas.microsoft.com/office/drawing/2014/main" id="{F169CFC4-9801-54A3-CE24-D91CC93254FD}"/>
              </a:ext>
            </a:extLst>
          </p:cNvPr>
          <p:cNvPicPr>
            <a:picLocks noChangeAspect="1"/>
          </p:cNvPicPr>
          <p:nvPr/>
        </p:nvPicPr>
        <p:blipFill rotWithShape="1">
          <a:blip r:embed="rId3"/>
          <a:srcRect l="11482" t="6605" b="69068"/>
          <a:stretch/>
        </p:blipFill>
        <p:spPr>
          <a:xfrm>
            <a:off x="274048" y="1970690"/>
            <a:ext cx="6258798" cy="2007294"/>
          </a:xfrm>
          <a:prstGeom prst="rect">
            <a:avLst/>
          </a:prstGeom>
        </p:spPr>
      </p:pic>
      <p:pic>
        <p:nvPicPr>
          <p:cNvPr id="13" name="Picture 12" descr="Text&#10;&#10;Description automatically generated">
            <a:extLst>
              <a:ext uri="{FF2B5EF4-FFF2-40B4-BE49-F238E27FC236}">
                <a16:creationId xmlns:a16="http://schemas.microsoft.com/office/drawing/2014/main" id="{B1899D6B-4C0B-3ECF-BB80-739CA81964B4}"/>
              </a:ext>
            </a:extLst>
          </p:cNvPr>
          <p:cNvPicPr>
            <a:picLocks noChangeAspect="1"/>
          </p:cNvPicPr>
          <p:nvPr/>
        </p:nvPicPr>
        <p:blipFill>
          <a:blip r:embed="rId4"/>
          <a:stretch>
            <a:fillRect/>
          </a:stretch>
        </p:blipFill>
        <p:spPr>
          <a:xfrm>
            <a:off x="6769837" y="267655"/>
            <a:ext cx="5203047" cy="6322690"/>
          </a:xfrm>
          <a:prstGeom prst="rect">
            <a:avLst/>
          </a:prstGeom>
        </p:spPr>
      </p:pic>
      <p:pic>
        <p:nvPicPr>
          <p:cNvPr id="15" name="Picture 14" descr="Qr code&#10;&#10;Description automatically generated">
            <a:extLst>
              <a:ext uri="{FF2B5EF4-FFF2-40B4-BE49-F238E27FC236}">
                <a16:creationId xmlns:a16="http://schemas.microsoft.com/office/drawing/2014/main" id="{E190DF34-FEEA-7EEE-BA71-7A31BCDD1C1F}"/>
              </a:ext>
            </a:extLst>
          </p:cNvPr>
          <p:cNvPicPr>
            <a:picLocks noChangeAspect="1"/>
          </p:cNvPicPr>
          <p:nvPr/>
        </p:nvPicPr>
        <p:blipFill>
          <a:blip r:embed="rId5"/>
          <a:stretch>
            <a:fillRect/>
          </a:stretch>
        </p:blipFill>
        <p:spPr>
          <a:xfrm>
            <a:off x="7006828" y="2439902"/>
            <a:ext cx="1695738" cy="1695738"/>
          </a:xfrm>
          <a:prstGeom prst="rect">
            <a:avLst/>
          </a:prstGeom>
          <a:ln w="25400">
            <a:solidFill>
              <a:schemeClr val="bg1"/>
            </a:solidFill>
          </a:ln>
        </p:spPr>
      </p:pic>
    </p:spTree>
    <p:extLst>
      <p:ext uri="{BB962C8B-B14F-4D97-AF65-F5344CB8AC3E}">
        <p14:creationId xmlns:p14="http://schemas.microsoft.com/office/powerpoint/2010/main" val="389007136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0E47A-45B5-AF90-BC45-35F75E52D59D}"/>
              </a:ext>
            </a:extLst>
          </p:cNvPr>
          <p:cNvSpPr>
            <a:spLocks noGrp="1"/>
          </p:cNvSpPr>
          <p:nvPr>
            <p:ph type="title"/>
          </p:nvPr>
        </p:nvSpPr>
        <p:spPr>
          <a:xfrm>
            <a:off x="646111" y="452718"/>
            <a:ext cx="5770455" cy="1400530"/>
          </a:xfrm>
        </p:spPr>
        <p:txBody>
          <a:bodyPr/>
          <a:lstStyle/>
          <a:p>
            <a:r>
              <a:rPr lang="en-US" dirty="0"/>
              <a:t>Resource Stewardship Resources</a:t>
            </a:r>
          </a:p>
        </p:txBody>
      </p:sp>
      <p:sp>
        <p:nvSpPr>
          <p:cNvPr id="3" name="Content Placeholder 2">
            <a:extLst>
              <a:ext uri="{FF2B5EF4-FFF2-40B4-BE49-F238E27FC236}">
                <a16:creationId xmlns:a16="http://schemas.microsoft.com/office/drawing/2014/main" id="{5C219125-FDAD-8309-DA67-28B9A6F7F66A}"/>
              </a:ext>
            </a:extLst>
          </p:cNvPr>
          <p:cNvSpPr>
            <a:spLocks noGrp="1"/>
          </p:cNvSpPr>
          <p:nvPr>
            <p:ph idx="1"/>
          </p:nvPr>
        </p:nvSpPr>
        <p:spPr>
          <a:xfrm>
            <a:off x="646112" y="2052918"/>
            <a:ext cx="9403742" cy="4195481"/>
          </a:xfrm>
        </p:spPr>
        <p:txBody>
          <a:bodyPr/>
          <a:lstStyle/>
          <a:p>
            <a:r>
              <a:rPr lang="en-US" dirty="0"/>
              <a:t>Full “How To” guide </a:t>
            </a:r>
          </a:p>
          <a:p>
            <a:r>
              <a:rPr lang="en-US" dirty="0"/>
              <a:t>Anesthesia specific</a:t>
            </a:r>
          </a:p>
          <a:p>
            <a:r>
              <a:rPr lang="en-US" dirty="0"/>
              <a:t>Case studies</a:t>
            </a:r>
          </a:p>
          <a:p>
            <a:r>
              <a:rPr lang="en-US" dirty="0"/>
              <a:t>Variety of approaches</a:t>
            </a:r>
          </a:p>
          <a:p>
            <a:r>
              <a:rPr lang="en-US" dirty="0"/>
              <a:t>Change mgmt. advice</a:t>
            </a:r>
          </a:p>
        </p:txBody>
      </p:sp>
      <p:pic>
        <p:nvPicPr>
          <p:cNvPr id="4" name="Content Placeholder 4" descr="Graphical user interface&#10;&#10;Description automatically generated with medium confidence">
            <a:extLst>
              <a:ext uri="{FF2B5EF4-FFF2-40B4-BE49-F238E27FC236}">
                <a16:creationId xmlns:a16="http://schemas.microsoft.com/office/drawing/2014/main" id="{58C38E73-DB88-869C-1D91-1532BBCCE98F}"/>
              </a:ext>
            </a:extLst>
          </p:cNvPr>
          <p:cNvPicPr>
            <a:picLocks noChangeAspect="1"/>
          </p:cNvPicPr>
          <p:nvPr/>
        </p:nvPicPr>
        <p:blipFill>
          <a:blip r:embed="rId2"/>
          <a:stretch>
            <a:fillRect/>
          </a:stretch>
        </p:blipFill>
        <p:spPr>
          <a:xfrm>
            <a:off x="6495394" y="286127"/>
            <a:ext cx="5516581" cy="6373608"/>
          </a:xfrm>
          <a:prstGeom prst="rect">
            <a:avLst/>
          </a:prstGeom>
          <a:ln w="38100">
            <a:solidFill>
              <a:schemeClr val="tx1"/>
            </a:solidFill>
          </a:ln>
        </p:spPr>
      </p:pic>
      <p:pic>
        <p:nvPicPr>
          <p:cNvPr id="5" name="Picture 4" descr="Qr code&#10;&#10;Description automatically generated">
            <a:extLst>
              <a:ext uri="{FF2B5EF4-FFF2-40B4-BE49-F238E27FC236}">
                <a16:creationId xmlns:a16="http://schemas.microsoft.com/office/drawing/2014/main" id="{824812F5-CA5D-9F18-0AA9-CB637FA4A110}"/>
              </a:ext>
            </a:extLst>
          </p:cNvPr>
          <p:cNvPicPr>
            <a:picLocks noChangeAspect="1"/>
          </p:cNvPicPr>
          <p:nvPr/>
        </p:nvPicPr>
        <p:blipFill>
          <a:blip r:embed="rId3"/>
          <a:stretch>
            <a:fillRect/>
          </a:stretch>
        </p:blipFill>
        <p:spPr>
          <a:xfrm>
            <a:off x="5109377" y="4310673"/>
            <a:ext cx="2362130" cy="2349062"/>
          </a:xfrm>
          <a:prstGeom prst="rect">
            <a:avLst/>
          </a:prstGeom>
        </p:spPr>
      </p:pic>
    </p:spTree>
    <p:extLst>
      <p:ext uri="{BB962C8B-B14F-4D97-AF65-F5344CB8AC3E}">
        <p14:creationId xmlns:p14="http://schemas.microsoft.com/office/powerpoint/2010/main" val="1492504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5B49BD-C4A4-453B-ED7B-5FFAAA4A7CE6}"/>
              </a:ext>
            </a:extLst>
          </p:cNvPr>
          <p:cNvSpPr>
            <a:spLocks noGrp="1"/>
          </p:cNvSpPr>
          <p:nvPr>
            <p:ph type="title"/>
          </p:nvPr>
        </p:nvSpPr>
        <p:spPr>
          <a:xfrm>
            <a:off x="712606" y="225070"/>
            <a:ext cx="9404723" cy="1400530"/>
          </a:xfrm>
        </p:spPr>
        <p:txBody>
          <a:bodyPr/>
          <a:lstStyle/>
          <a:p>
            <a:r>
              <a:rPr lang="en-US" dirty="0"/>
              <a:t>Ottawa Anesthesia QPS Curriculum</a:t>
            </a:r>
          </a:p>
        </p:txBody>
      </p:sp>
      <p:sp>
        <p:nvSpPr>
          <p:cNvPr id="5" name="Text Placeholder 4">
            <a:extLst>
              <a:ext uri="{FF2B5EF4-FFF2-40B4-BE49-F238E27FC236}">
                <a16:creationId xmlns:a16="http://schemas.microsoft.com/office/drawing/2014/main" id="{C0F4A5CB-CF95-31A1-3F9B-181354564EE9}"/>
              </a:ext>
            </a:extLst>
          </p:cNvPr>
          <p:cNvSpPr>
            <a:spLocks noGrp="1"/>
          </p:cNvSpPr>
          <p:nvPr>
            <p:ph type="body" idx="1"/>
          </p:nvPr>
        </p:nvSpPr>
        <p:spPr>
          <a:xfrm>
            <a:off x="811214" y="1651000"/>
            <a:ext cx="4396338" cy="576262"/>
          </a:xfrm>
        </p:spPr>
        <p:txBody>
          <a:bodyPr/>
          <a:lstStyle/>
          <a:p>
            <a:r>
              <a:rPr lang="en-US" sz="3600" dirty="0"/>
              <a:t>PGY 1</a:t>
            </a:r>
          </a:p>
        </p:txBody>
      </p:sp>
      <p:sp>
        <p:nvSpPr>
          <p:cNvPr id="3" name="Content Placeholder 2">
            <a:extLst>
              <a:ext uri="{FF2B5EF4-FFF2-40B4-BE49-F238E27FC236}">
                <a16:creationId xmlns:a16="http://schemas.microsoft.com/office/drawing/2014/main" id="{F9878CC7-E2CB-2B2A-F75C-13B765DCE3B7}"/>
              </a:ext>
            </a:extLst>
          </p:cNvPr>
          <p:cNvSpPr>
            <a:spLocks noGrp="1"/>
          </p:cNvSpPr>
          <p:nvPr>
            <p:ph sz="half" idx="2"/>
          </p:nvPr>
        </p:nvSpPr>
        <p:spPr>
          <a:xfrm>
            <a:off x="712606" y="2463800"/>
            <a:ext cx="4853540" cy="3741738"/>
          </a:xfrm>
        </p:spPr>
        <p:txBody>
          <a:bodyPr>
            <a:noAutofit/>
          </a:bodyPr>
          <a:lstStyle/>
          <a:p>
            <a:r>
              <a:rPr lang="en-US" sz="2800" dirty="0"/>
              <a:t>Intro to Safety</a:t>
            </a:r>
          </a:p>
          <a:p>
            <a:r>
              <a:rPr lang="en-US" sz="2800" dirty="0"/>
              <a:t>Handover</a:t>
            </a:r>
          </a:p>
          <a:p>
            <a:r>
              <a:rPr lang="en-US" sz="2800" dirty="0"/>
              <a:t>Stress and Substance Abuse</a:t>
            </a:r>
          </a:p>
          <a:p>
            <a:r>
              <a:rPr lang="en-US" sz="2800" dirty="0"/>
              <a:t>IPAC Session</a:t>
            </a:r>
          </a:p>
          <a:p>
            <a:r>
              <a:rPr lang="en-US" sz="2800" dirty="0"/>
              <a:t>Positioning Workshop</a:t>
            </a:r>
          </a:p>
        </p:txBody>
      </p:sp>
      <p:sp>
        <p:nvSpPr>
          <p:cNvPr id="6" name="Text Placeholder 5">
            <a:extLst>
              <a:ext uri="{FF2B5EF4-FFF2-40B4-BE49-F238E27FC236}">
                <a16:creationId xmlns:a16="http://schemas.microsoft.com/office/drawing/2014/main" id="{55249B92-031A-09E1-B9FD-A7505CB16B65}"/>
              </a:ext>
            </a:extLst>
          </p:cNvPr>
          <p:cNvSpPr>
            <a:spLocks noGrp="1"/>
          </p:cNvSpPr>
          <p:nvPr>
            <p:ph type="body" sz="quarter" idx="3"/>
          </p:nvPr>
        </p:nvSpPr>
        <p:spPr>
          <a:xfrm>
            <a:off x="6096000" y="1651000"/>
            <a:ext cx="3723239" cy="576262"/>
          </a:xfrm>
        </p:spPr>
        <p:txBody>
          <a:bodyPr/>
          <a:lstStyle/>
          <a:p>
            <a:r>
              <a:rPr lang="en-US" sz="3600" dirty="0"/>
              <a:t>PGY 2-4</a:t>
            </a:r>
          </a:p>
        </p:txBody>
      </p:sp>
      <p:sp>
        <p:nvSpPr>
          <p:cNvPr id="4" name="Content Placeholder 3">
            <a:extLst>
              <a:ext uri="{FF2B5EF4-FFF2-40B4-BE49-F238E27FC236}">
                <a16:creationId xmlns:a16="http://schemas.microsoft.com/office/drawing/2014/main" id="{A4ECDD7D-5FB5-D0BE-CAF6-56FF1EBA9D41}"/>
              </a:ext>
            </a:extLst>
          </p:cNvPr>
          <p:cNvSpPr>
            <a:spLocks noGrp="1"/>
          </p:cNvSpPr>
          <p:nvPr>
            <p:ph sz="quarter" idx="4"/>
          </p:nvPr>
        </p:nvSpPr>
        <p:spPr>
          <a:xfrm>
            <a:off x="6008689" y="2463800"/>
            <a:ext cx="5470705" cy="3741738"/>
          </a:xfrm>
        </p:spPr>
        <p:txBody>
          <a:bodyPr>
            <a:normAutofit fontScale="55000" lnSpcReduction="20000"/>
          </a:bodyPr>
          <a:lstStyle/>
          <a:p>
            <a:r>
              <a:rPr lang="en-US" sz="5100" dirty="0"/>
              <a:t>Intro to Quality Improvement 1</a:t>
            </a:r>
          </a:p>
          <a:p>
            <a:r>
              <a:rPr lang="en-US" sz="5100" dirty="0"/>
              <a:t>Intro to Quality Improvement 2</a:t>
            </a:r>
          </a:p>
          <a:p>
            <a:r>
              <a:rPr lang="en-US" sz="5100" dirty="0"/>
              <a:t>Systems Thinking and Design</a:t>
            </a:r>
          </a:p>
          <a:p>
            <a:r>
              <a:rPr lang="en-US" sz="5100" dirty="0"/>
              <a:t>Human Factors</a:t>
            </a:r>
          </a:p>
          <a:p>
            <a:r>
              <a:rPr lang="en-US" sz="5100" dirty="0">
                <a:solidFill>
                  <a:schemeClr val="accent1"/>
                </a:solidFill>
              </a:rPr>
              <a:t>Resource Stewardship</a:t>
            </a:r>
          </a:p>
          <a:p>
            <a:r>
              <a:rPr lang="en-US" sz="5100" dirty="0"/>
              <a:t>Situational Awareness, Teamwork and Communication  </a:t>
            </a:r>
          </a:p>
          <a:p>
            <a:endParaRPr lang="en-US" dirty="0"/>
          </a:p>
        </p:txBody>
      </p:sp>
    </p:spTree>
    <p:extLst>
      <p:ext uri="{BB962C8B-B14F-4D97-AF65-F5344CB8AC3E}">
        <p14:creationId xmlns:p14="http://schemas.microsoft.com/office/powerpoint/2010/main" val="79490695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63EA18-A06C-8B06-A537-92AD09CEF250}"/>
              </a:ext>
            </a:extLst>
          </p:cNvPr>
          <p:cNvSpPr>
            <a:spLocks noGrp="1"/>
          </p:cNvSpPr>
          <p:nvPr>
            <p:ph type="title"/>
          </p:nvPr>
        </p:nvSpPr>
        <p:spPr/>
        <p:txBody>
          <a:bodyPr/>
          <a:lstStyle/>
          <a:p>
            <a:r>
              <a:rPr lang="en-US" dirty="0"/>
              <a:t>The End!</a:t>
            </a:r>
          </a:p>
        </p:txBody>
      </p:sp>
      <p:sp>
        <p:nvSpPr>
          <p:cNvPr id="3" name="Text Placeholder 2">
            <a:extLst>
              <a:ext uri="{FF2B5EF4-FFF2-40B4-BE49-F238E27FC236}">
                <a16:creationId xmlns:a16="http://schemas.microsoft.com/office/drawing/2014/main" id="{88FEC1D5-87FF-2436-AB34-B79156B7A87C}"/>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307860612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B9E512-8A24-B49F-6933-5B8341A15A8B}"/>
              </a:ext>
            </a:extLst>
          </p:cNvPr>
          <p:cNvSpPr>
            <a:spLocks noGrp="1"/>
          </p:cNvSpPr>
          <p:nvPr>
            <p:ph type="title"/>
          </p:nvPr>
        </p:nvSpPr>
        <p:spPr>
          <a:xfrm>
            <a:off x="294468" y="5517397"/>
            <a:ext cx="11670224" cy="1078207"/>
          </a:xfrm>
        </p:spPr>
        <p:txBody>
          <a:bodyPr/>
          <a:lstStyle/>
          <a:p>
            <a:r>
              <a:rPr lang="en-CA" sz="2800" b="0" i="0" u="none" strike="noStrike">
                <a:solidFill>
                  <a:schemeClr val="tx1"/>
                </a:solidFill>
                <a:effectLst/>
              </a:rPr>
              <a:t>This work is licensed under CC BY-NC-SA 4.0. To view a copy of this license, visit: </a:t>
            </a:r>
            <a:r>
              <a:rPr lang="en-CA" sz="2800" b="0" i="0" u="none" strike="noStrike">
                <a:effectLst/>
              </a:rPr>
              <a:t>https://creativecommons.org/licenses/by-nc-sa/4.0/</a:t>
            </a:r>
            <a:endParaRPr lang="en-US" sz="2800"/>
          </a:p>
        </p:txBody>
      </p:sp>
      <p:pic>
        <p:nvPicPr>
          <p:cNvPr id="5" name="Picture 4" descr="A white and black text on a white background&#10;&#10;Description automatically generated">
            <a:extLst>
              <a:ext uri="{FF2B5EF4-FFF2-40B4-BE49-F238E27FC236}">
                <a16:creationId xmlns:a16="http://schemas.microsoft.com/office/drawing/2014/main" id="{8EC714A3-454C-2A5F-01F8-B73E7F7C4CE3}"/>
              </a:ext>
            </a:extLst>
          </p:cNvPr>
          <p:cNvPicPr>
            <a:picLocks noChangeAspect="1"/>
          </p:cNvPicPr>
          <p:nvPr/>
        </p:nvPicPr>
        <p:blipFill>
          <a:blip r:embed="rId2"/>
          <a:stretch>
            <a:fillRect/>
          </a:stretch>
        </p:blipFill>
        <p:spPr>
          <a:xfrm>
            <a:off x="1580827" y="595241"/>
            <a:ext cx="8649346" cy="4776504"/>
          </a:xfrm>
          <a:prstGeom prst="rect">
            <a:avLst/>
          </a:prstGeom>
        </p:spPr>
      </p:pic>
    </p:spTree>
    <p:extLst>
      <p:ext uri="{BB962C8B-B14F-4D97-AF65-F5344CB8AC3E}">
        <p14:creationId xmlns:p14="http://schemas.microsoft.com/office/powerpoint/2010/main" val="40989904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4B4B34-7FE8-5EE4-9CA7-A1482AA9186F}"/>
              </a:ext>
            </a:extLst>
          </p:cNvPr>
          <p:cNvSpPr>
            <a:spLocks noGrp="1"/>
          </p:cNvSpPr>
          <p:nvPr>
            <p:ph type="title"/>
          </p:nvPr>
        </p:nvSpPr>
        <p:spPr>
          <a:xfrm>
            <a:off x="871765" y="2343202"/>
            <a:ext cx="10448465" cy="1085798"/>
          </a:xfrm>
        </p:spPr>
        <p:txBody>
          <a:bodyPr/>
          <a:lstStyle/>
          <a:p>
            <a:r>
              <a:rPr lang="en-US" sz="4800" dirty="0"/>
              <a:t>Anesthesia Examples of Resource Waste</a:t>
            </a:r>
          </a:p>
        </p:txBody>
      </p:sp>
      <p:sp>
        <p:nvSpPr>
          <p:cNvPr id="3" name="Text Placeholder 2">
            <a:extLst>
              <a:ext uri="{FF2B5EF4-FFF2-40B4-BE49-F238E27FC236}">
                <a16:creationId xmlns:a16="http://schemas.microsoft.com/office/drawing/2014/main" id="{7400061F-4E7F-A269-DD9F-B3B40D1F81CD}"/>
              </a:ext>
            </a:extLst>
          </p:cNvPr>
          <p:cNvSpPr>
            <a:spLocks noGrp="1"/>
          </p:cNvSpPr>
          <p:nvPr>
            <p:ph type="body" idx="1"/>
          </p:nvPr>
        </p:nvSpPr>
        <p:spPr>
          <a:xfrm>
            <a:off x="950591" y="4288650"/>
            <a:ext cx="10290811" cy="860400"/>
          </a:xfrm>
        </p:spPr>
        <p:txBody>
          <a:bodyPr>
            <a:noAutofit/>
          </a:bodyPr>
          <a:lstStyle/>
          <a:p>
            <a:r>
              <a:rPr lang="en-US" sz="2400" dirty="0">
                <a:solidFill>
                  <a:schemeClr val="tx1"/>
                </a:solidFill>
              </a:rPr>
              <a:t>(Consider anesthesiologists as a valuable Resource in short supply)</a:t>
            </a:r>
          </a:p>
        </p:txBody>
      </p:sp>
    </p:spTree>
    <p:extLst>
      <p:ext uri="{BB962C8B-B14F-4D97-AF65-F5344CB8AC3E}">
        <p14:creationId xmlns:p14="http://schemas.microsoft.com/office/powerpoint/2010/main" val="34221025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2710A0-78B0-A7FC-11FA-B6BB18C9E0CA}"/>
              </a:ext>
            </a:extLst>
          </p:cNvPr>
          <p:cNvSpPr>
            <a:spLocks noGrp="1"/>
          </p:cNvSpPr>
          <p:nvPr>
            <p:ph type="title"/>
          </p:nvPr>
        </p:nvSpPr>
        <p:spPr>
          <a:xfrm>
            <a:off x="646111" y="452718"/>
            <a:ext cx="9404723" cy="991071"/>
          </a:xfrm>
        </p:spPr>
        <p:txBody>
          <a:bodyPr/>
          <a:lstStyle/>
          <a:p>
            <a:r>
              <a:rPr lang="en-US" dirty="0"/>
              <a:t>Types of Resource Waste to Consider</a:t>
            </a:r>
          </a:p>
        </p:txBody>
      </p:sp>
      <p:sp>
        <p:nvSpPr>
          <p:cNvPr id="3" name="Content Placeholder 2">
            <a:extLst>
              <a:ext uri="{FF2B5EF4-FFF2-40B4-BE49-F238E27FC236}">
                <a16:creationId xmlns:a16="http://schemas.microsoft.com/office/drawing/2014/main" id="{AFDEB6C1-C9F8-C377-9B77-A77D929361B1}"/>
              </a:ext>
            </a:extLst>
          </p:cNvPr>
          <p:cNvSpPr>
            <a:spLocks noGrp="1"/>
          </p:cNvSpPr>
          <p:nvPr>
            <p:ph idx="1"/>
          </p:nvPr>
        </p:nvSpPr>
        <p:spPr>
          <a:xfrm>
            <a:off x="1104293" y="1600672"/>
            <a:ext cx="8946541" cy="4804610"/>
          </a:xfrm>
        </p:spPr>
        <p:txBody>
          <a:bodyPr>
            <a:normAutofit/>
          </a:bodyPr>
          <a:lstStyle/>
          <a:p>
            <a:r>
              <a:rPr lang="en-US" dirty="0"/>
              <a:t>Money, materials</a:t>
            </a:r>
          </a:p>
          <a:p>
            <a:r>
              <a:rPr lang="en-US" dirty="0"/>
              <a:t>Skills</a:t>
            </a:r>
          </a:p>
          <a:p>
            <a:r>
              <a:rPr lang="en-US" dirty="0"/>
              <a:t>Time</a:t>
            </a:r>
          </a:p>
          <a:p>
            <a:pPr lvl="1"/>
            <a:r>
              <a:rPr lang="en-US" dirty="0"/>
              <a:t>Machine, staff and information downtime</a:t>
            </a:r>
          </a:p>
          <a:p>
            <a:r>
              <a:rPr lang="en-US" dirty="0"/>
              <a:t>Energy</a:t>
            </a:r>
          </a:p>
          <a:p>
            <a:pPr lvl="1"/>
            <a:r>
              <a:rPr lang="en-US" dirty="0"/>
              <a:t>Unnecessary/redundant tasks, unnecessary movement/efforts (of staff, materials, patients)</a:t>
            </a:r>
          </a:p>
          <a:p>
            <a:r>
              <a:rPr lang="en-US" dirty="0"/>
              <a:t>Supply/demand mismatches</a:t>
            </a:r>
          </a:p>
        </p:txBody>
      </p:sp>
    </p:spTree>
    <p:extLst>
      <p:ext uri="{BB962C8B-B14F-4D97-AF65-F5344CB8AC3E}">
        <p14:creationId xmlns:p14="http://schemas.microsoft.com/office/powerpoint/2010/main" val="20669548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686829-4357-7DCD-6D76-D22867A05C69}"/>
              </a:ext>
            </a:extLst>
          </p:cNvPr>
          <p:cNvSpPr>
            <a:spLocks noGrp="1"/>
          </p:cNvSpPr>
          <p:nvPr>
            <p:ph type="title"/>
          </p:nvPr>
        </p:nvSpPr>
        <p:spPr/>
        <p:txBody>
          <a:bodyPr/>
          <a:lstStyle/>
          <a:p>
            <a:r>
              <a:rPr lang="en-US" dirty="0"/>
              <a:t>Money, Materials</a:t>
            </a:r>
          </a:p>
        </p:txBody>
      </p:sp>
      <p:sp>
        <p:nvSpPr>
          <p:cNvPr id="3" name="Content Placeholder 2">
            <a:extLst>
              <a:ext uri="{FF2B5EF4-FFF2-40B4-BE49-F238E27FC236}">
                <a16:creationId xmlns:a16="http://schemas.microsoft.com/office/drawing/2014/main" id="{AE57EB42-0BEF-9B1A-900C-0F36D8FE7BC1}"/>
              </a:ext>
            </a:extLst>
          </p:cNvPr>
          <p:cNvSpPr>
            <a:spLocks noGrp="1"/>
          </p:cNvSpPr>
          <p:nvPr>
            <p:ph idx="1"/>
          </p:nvPr>
        </p:nvSpPr>
        <p:spPr>
          <a:xfrm>
            <a:off x="1103312" y="2052918"/>
            <a:ext cx="10626233" cy="4195481"/>
          </a:xfrm>
        </p:spPr>
        <p:txBody>
          <a:bodyPr>
            <a:normAutofit fontScale="92500" lnSpcReduction="10000"/>
          </a:bodyPr>
          <a:lstStyle/>
          <a:p>
            <a:r>
              <a:rPr lang="en-US" dirty="0"/>
              <a:t>Equipment/medication preparation</a:t>
            </a:r>
          </a:p>
          <a:p>
            <a:pPr lvl="1"/>
            <a:r>
              <a:rPr lang="en-US" dirty="0"/>
              <a:t>Phenyl bags for healthy </a:t>
            </a:r>
            <a:r>
              <a:rPr lang="en-US" dirty="0" err="1"/>
              <a:t>pt</a:t>
            </a:r>
            <a:r>
              <a:rPr lang="en-US" dirty="0"/>
              <a:t> list?</a:t>
            </a:r>
          </a:p>
          <a:p>
            <a:r>
              <a:rPr lang="en-US" dirty="0"/>
              <a:t>Equipment/medication use</a:t>
            </a:r>
          </a:p>
          <a:p>
            <a:pPr lvl="1"/>
            <a:r>
              <a:rPr lang="en-US" dirty="0"/>
              <a:t>O2 masks for transport to PACU?</a:t>
            </a:r>
          </a:p>
          <a:p>
            <a:pPr lvl="1"/>
            <a:r>
              <a:rPr lang="en-US" dirty="0"/>
              <a:t>Ondansetron for an 80 </a:t>
            </a:r>
            <a:r>
              <a:rPr lang="en-US" dirty="0" err="1"/>
              <a:t>yr</a:t>
            </a:r>
            <a:r>
              <a:rPr lang="en-US" dirty="0"/>
              <a:t> old male for ORIF ankle?</a:t>
            </a:r>
          </a:p>
          <a:p>
            <a:r>
              <a:rPr lang="en-US" dirty="0"/>
              <a:t>Testing</a:t>
            </a:r>
          </a:p>
          <a:p>
            <a:pPr lvl="1"/>
            <a:r>
              <a:rPr lang="en-US" dirty="0"/>
              <a:t>Postop CBC (after 500 cc blood loss)?</a:t>
            </a:r>
          </a:p>
          <a:p>
            <a:pPr lvl="1"/>
            <a:r>
              <a:rPr lang="en-US" dirty="0"/>
              <a:t>Postop </a:t>
            </a:r>
            <a:r>
              <a:rPr lang="en-US" dirty="0" err="1"/>
              <a:t>glucoscan</a:t>
            </a:r>
            <a:r>
              <a:rPr lang="en-US" dirty="0"/>
              <a:t> on diet control diabetic with normal  preop Glu?</a:t>
            </a:r>
          </a:p>
          <a:p>
            <a:endParaRPr lang="en-US" dirty="0"/>
          </a:p>
        </p:txBody>
      </p:sp>
    </p:spTree>
    <p:extLst>
      <p:ext uri="{BB962C8B-B14F-4D97-AF65-F5344CB8AC3E}">
        <p14:creationId xmlns:p14="http://schemas.microsoft.com/office/powerpoint/2010/main" val="8193702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C7F44E-A424-05D9-B884-F3E7500F0341}"/>
              </a:ext>
            </a:extLst>
          </p:cNvPr>
          <p:cNvSpPr>
            <a:spLocks noGrp="1"/>
          </p:cNvSpPr>
          <p:nvPr>
            <p:ph type="title"/>
          </p:nvPr>
        </p:nvSpPr>
        <p:spPr/>
        <p:txBody>
          <a:bodyPr/>
          <a:lstStyle/>
          <a:p>
            <a:r>
              <a:rPr lang="en-US" dirty="0"/>
              <a:t>Skills</a:t>
            </a:r>
          </a:p>
        </p:txBody>
      </p:sp>
      <p:sp>
        <p:nvSpPr>
          <p:cNvPr id="3" name="Content Placeholder 2">
            <a:extLst>
              <a:ext uri="{FF2B5EF4-FFF2-40B4-BE49-F238E27FC236}">
                <a16:creationId xmlns:a16="http://schemas.microsoft.com/office/drawing/2014/main" id="{6AAA3817-2B49-1D37-FE30-7C59D030040C}"/>
              </a:ext>
            </a:extLst>
          </p:cNvPr>
          <p:cNvSpPr>
            <a:spLocks noGrp="1"/>
          </p:cNvSpPr>
          <p:nvPr>
            <p:ph idx="1"/>
          </p:nvPr>
        </p:nvSpPr>
        <p:spPr/>
        <p:txBody>
          <a:bodyPr/>
          <a:lstStyle/>
          <a:p>
            <a:r>
              <a:rPr lang="en-US" dirty="0"/>
              <a:t>Underutilization of skilled staff</a:t>
            </a:r>
          </a:p>
          <a:p>
            <a:pPr lvl="1"/>
            <a:r>
              <a:rPr lang="en-US" dirty="0"/>
              <a:t>AA’s assisting you by handing you tape?</a:t>
            </a:r>
          </a:p>
          <a:p>
            <a:pPr lvl="1"/>
            <a:r>
              <a:rPr lang="en-US" dirty="0"/>
              <a:t>RN’s to hand surgical instruments?</a:t>
            </a:r>
          </a:p>
          <a:p>
            <a:r>
              <a:rPr lang="en-US" dirty="0"/>
              <a:t>Overly skilled staff used for “lower-level” tasks</a:t>
            </a:r>
          </a:p>
          <a:p>
            <a:pPr lvl="1"/>
            <a:r>
              <a:rPr lang="en-US" dirty="0"/>
              <a:t>OR setup done by anesthesiologist?</a:t>
            </a:r>
          </a:p>
          <a:p>
            <a:endParaRPr lang="en-US" dirty="0"/>
          </a:p>
        </p:txBody>
      </p:sp>
    </p:spTree>
    <p:extLst>
      <p:ext uri="{BB962C8B-B14F-4D97-AF65-F5344CB8AC3E}">
        <p14:creationId xmlns:p14="http://schemas.microsoft.com/office/powerpoint/2010/main" val="9478518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D7AE2B-D420-F560-FE49-A2D61EC7D8D7}"/>
              </a:ext>
            </a:extLst>
          </p:cNvPr>
          <p:cNvSpPr>
            <a:spLocks noGrp="1"/>
          </p:cNvSpPr>
          <p:nvPr>
            <p:ph type="title"/>
          </p:nvPr>
        </p:nvSpPr>
        <p:spPr/>
        <p:txBody>
          <a:bodyPr/>
          <a:lstStyle/>
          <a:p>
            <a:r>
              <a:rPr lang="en-US" dirty="0"/>
              <a:t>Time/Energy</a:t>
            </a:r>
          </a:p>
        </p:txBody>
      </p:sp>
      <p:sp>
        <p:nvSpPr>
          <p:cNvPr id="3" name="Content Placeholder 2">
            <a:extLst>
              <a:ext uri="{FF2B5EF4-FFF2-40B4-BE49-F238E27FC236}">
                <a16:creationId xmlns:a16="http://schemas.microsoft.com/office/drawing/2014/main" id="{202F7CA1-9653-AE91-0D43-95D04A88213B}"/>
              </a:ext>
            </a:extLst>
          </p:cNvPr>
          <p:cNvSpPr>
            <a:spLocks noGrp="1"/>
          </p:cNvSpPr>
          <p:nvPr>
            <p:ph idx="1"/>
          </p:nvPr>
        </p:nvSpPr>
        <p:spPr>
          <a:xfrm>
            <a:off x="838063" y="2052918"/>
            <a:ext cx="10515874" cy="4195481"/>
          </a:xfrm>
        </p:spPr>
        <p:txBody>
          <a:bodyPr/>
          <a:lstStyle/>
          <a:p>
            <a:r>
              <a:rPr lang="en-US" dirty="0"/>
              <a:t>45 min wait between cases (inpatient transport delay)</a:t>
            </a:r>
          </a:p>
          <a:p>
            <a:r>
              <a:rPr lang="en-US" dirty="0"/>
              <a:t>Running around getting missing equipment in a.m.</a:t>
            </a:r>
          </a:p>
          <a:p>
            <a:pPr lvl="1"/>
            <a:r>
              <a:rPr lang="en-US" dirty="0"/>
              <a:t>Pressure bags</a:t>
            </a:r>
          </a:p>
          <a:p>
            <a:pPr lvl="1"/>
            <a:r>
              <a:rPr lang="en-US" dirty="0"/>
              <a:t>Temp probes</a:t>
            </a:r>
          </a:p>
          <a:p>
            <a:pPr lvl="1"/>
            <a:r>
              <a:rPr lang="en-US" dirty="0"/>
              <a:t>Infusion pumps</a:t>
            </a:r>
          </a:p>
          <a:p>
            <a:r>
              <a:rPr lang="en-US" dirty="0"/>
              <a:t>Excessive/redundant EPIC steps for simple tasks</a:t>
            </a:r>
          </a:p>
          <a:p>
            <a:endParaRPr lang="en-US" dirty="0"/>
          </a:p>
        </p:txBody>
      </p:sp>
    </p:spTree>
    <p:extLst>
      <p:ext uri="{BB962C8B-B14F-4D97-AF65-F5344CB8AC3E}">
        <p14:creationId xmlns:p14="http://schemas.microsoft.com/office/powerpoint/2010/main" val="17489907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CB0567-6A7B-C05A-6E05-31B74E2D2617}"/>
              </a:ext>
            </a:extLst>
          </p:cNvPr>
          <p:cNvSpPr>
            <a:spLocks noGrp="1"/>
          </p:cNvSpPr>
          <p:nvPr>
            <p:ph type="title"/>
          </p:nvPr>
        </p:nvSpPr>
        <p:spPr/>
        <p:txBody>
          <a:bodyPr/>
          <a:lstStyle/>
          <a:p>
            <a:r>
              <a:rPr lang="en-US" dirty="0"/>
              <a:t>Harms of Overuse (Investigations/Tx’s)</a:t>
            </a:r>
          </a:p>
        </p:txBody>
      </p:sp>
      <p:sp>
        <p:nvSpPr>
          <p:cNvPr id="3" name="Content Placeholder 2">
            <a:extLst>
              <a:ext uri="{FF2B5EF4-FFF2-40B4-BE49-F238E27FC236}">
                <a16:creationId xmlns:a16="http://schemas.microsoft.com/office/drawing/2014/main" id="{2757DE48-AED6-5702-9F93-63E8E61FCAAC}"/>
              </a:ext>
            </a:extLst>
          </p:cNvPr>
          <p:cNvSpPr>
            <a:spLocks noGrp="1"/>
          </p:cNvSpPr>
          <p:nvPr>
            <p:ph idx="1"/>
          </p:nvPr>
        </p:nvSpPr>
        <p:spPr>
          <a:xfrm>
            <a:off x="1103312" y="1853248"/>
            <a:ext cx="8946541" cy="4395151"/>
          </a:xfrm>
        </p:spPr>
        <p:txBody>
          <a:bodyPr>
            <a:normAutofit lnSpcReduction="10000"/>
          </a:bodyPr>
          <a:lstStyle/>
          <a:p>
            <a:r>
              <a:rPr lang="en-US" dirty="0"/>
              <a:t>Individual Patients</a:t>
            </a:r>
          </a:p>
          <a:p>
            <a:pPr lvl="1"/>
            <a:r>
              <a:rPr lang="en-US" dirty="0"/>
              <a:t>Physical (A/E’s, incidental findings)</a:t>
            </a:r>
          </a:p>
          <a:p>
            <a:pPr lvl="1"/>
            <a:r>
              <a:rPr lang="en-US" dirty="0"/>
              <a:t>Psychological (anxiety, fear)</a:t>
            </a:r>
          </a:p>
          <a:p>
            <a:pPr lvl="1"/>
            <a:r>
              <a:rPr lang="en-US" dirty="0"/>
              <a:t>Financial (e.g. missed time from work)</a:t>
            </a:r>
          </a:p>
          <a:p>
            <a:r>
              <a:rPr lang="en-US" dirty="0"/>
              <a:t>Health Care System</a:t>
            </a:r>
          </a:p>
          <a:p>
            <a:pPr lvl="1"/>
            <a:r>
              <a:rPr lang="en-US" dirty="0"/>
              <a:t>Pressure on providers</a:t>
            </a:r>
          </a:p>
          <a:p>
            <a:pPr lvl="1"/>
            <a:r>
              <a:rPr lang="en-US" dirty="0"/>
              <a:t>Increased wait times</a:t>
            </a:r>
          </a:p>
          <a:p>
            <a:pPr lvl="1"/>
            <a:r>
              <a:rPr lang="en-US" dirty="0"/>
              <a:t>Costs of wasted resources</a:t>
            </a:r>
          </a:p>
        </p:txBody>
      </p:sp>
      <p:sp>
        <p:nvSpPr>
          <p:cNvPr id="4" name="TextBox 3">
            <a:extLst>
              <a:ext uri="{FF2B5EF4-FFF2-40B4-BE49-F238E27FC236}">
                <a16:creationId xmlns:a16="http://schemas.microsoft.com/office/drawing/2014/main" id="{BB91A49F-769C-68D0-3BD2-B3C8E031D983}"/>
              </a:ext>
            </a:extLst>
          </p:cNvPr>
          <p:cNvSpPr txBox="1"/>
          <p:nvPr/>
        </p:nvSpPr>
        <p:spPr>
          <a:xfrm>
            <a:off x="4655834" y="6457890"/>
            <a:ext cx="7536166" cy="400110"/>
          </a:xfrm>
          <a:prstGeom prst="rect">
            <a:avLst/>
          </a:prstGeom>
          <a:noFill/>
        </p:spPr>
        <p:txBody>
          <a:bodyPr wrap="none" rtlCol="0">
            <a:spAutoFit/>
          </a:bodyPr>
          <a:lstStyle/>
          <a:p>
            <a:r>
              <a:rPr lang="en-CA" sz="2000" i="1" dirty="0">
                <a:latin typeface="Calibri" panose="020F0502020204030204" pitchFamily="34" charset="0"/>
                <a:cs typeface="Calibri" panose="020F0502020204030204" pitchFamily="34" charset="0"/>
              </a:rPr>
              <a:t>Adapted from Brownlee et al. 2018 The Lancet, 390 , 10090, 156 – 168.</a:t>
            </a:r>
          </a:p>
        </p:txBody>
      </p:sp>
    </p:spTree>
    <p:extLst>
      <p:ext uri="{BB962C8B-B14F-4D97-AF65-F5344CB8AC3E}">
        <p14:creationId xmlns:p14="http://schemas.microsoft.com/office/powerpoint/2010/main" val="183308465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0E5580"/>
      </a:dk2>
      <a:lt2>
        <a:srgbClr val="EBEBEB"/>
      </a:lt2>
      <a:accent1>
        <a:srgbClr val="ACD433"/>
      </a:accent1>
      <a:accent2>
        <a:srgbClr val="E6C133"/>
      </a:accent2>
      <a:accent3>
        <a:srgbClr val="EF7A24"/>
      </a:accent3>
      <a:accent4>
        <a:srgbClr val="5AA0F5"/>
      </a:accent4>
      <a:accent5>
        <a:srgbClr val="75CEEC"/>
      </a:accent5>
      <a:accent6>
        <a:srgbClr val="65D6A0"/>
      </a:accent6>
      <a:hlink>
        <a:srgbClr val="C4E46E"/>
      </a:hlink>
      <a:folHlink>
        <a:srgbClr val="BDE0F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2000"/>
                <a:hueMod val="96000"/>
                <a:satMod val="128000"/>
                <a:lumMod val="114000"/>
              </a:schemeClr>
            </a:gs>
            <a:gs pos="100000">
              <a:schemeClr val="phClr">
                <a:shade val="62000"/>
                <a:hueMod val="100000"/>
                <a:satMod val="134000"/>
                <a:lumMod val="56000"/>
              </a:schemeClr>
            </a:gs>
          </a:gsLst>
          <a:path path="circle">
            <a:fillToRect l="45000" t="65000" r="125000" b="100000"/>
          </a:path>
        </a:gradFill>
        <a:blipFill rotWithShape="1">
          <a:blip xmlns:r="http://schemas.openxmlformats.org/officeDocument/2006/relationships" r:embed="rId1">
            <a:duotone>
              <a:schemeClr val="phClr">
                <a:shade val="62000"/>
                <a:hueMod val="108000"/>
                <a:satMod val="164000"/>
                <a:lumMod val="69000"/>
              </a:schemeClr>
              <a:schemeClr val="phClr">
                <a:tint val="96000"/>
                <a:hueMod val="90000"/>
                <a:satMod val="130000"/>
                <a:lumMod val="134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BACC050B-8757-4460-95D8-E37B46A6B42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12389</TotalTime>
  <Words>1259</Words>
  <Application>Microsoft Macintosh PowerPoint</Application>
  <PresentationFormat>Widescreen</PresentationFormat>
  <Paragraphs>179</Paragraphs>
  <Slides>31</Slides>
  <Notes>10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31</vt:i4>
      </vt:variant>
    </vt:vector>
  </HeadingPairs>
  <TitlesOfParts>
    <vt:vector size="38" baseType="lpstr">
      <vt:lpstr>Calibri</vt:lpstr>
      <vt:lpstr>Century Gothic</vt:lpstr>
      <vt:lpstr>HelveticaLTStd</vt:lpstr>
      <vt:lpstr>Times New Roman</vt:lpstr>
      <vt:lpstr>Verdana</vt:lpstr>
      <vt:lpstr>Wingdings 3</vt:lpstr>
      <vt:lpstr>Ion</vt:lpstr>
      <vt:lpstr>This work is licensed under CC BY-NC-SA 4.0. To view a copy of this license, visit: https://creativecommons.org/licenses/by-nc-sa/4.0/</vt:lpstr>
      <vt:lpstr>Resource Stewardship</vt:lpstr>
      <vt:lpstr>Ottawa Anesthesia QPS Curriculum</vt:lpstr>
      <vt:lpstr>Anesthesia Examples of Resource Waste</vt:lpstr>
      <vt:lpstr>Types of Resource Waste to Consider</vt:lpstr>
      <vt:lpstr>Money, Materials</vt:lpstr>
      <vt:lpstr>Skills</vt:lpstr>
      <vt:lpstr>Time/Energy</vt:lpstr>
      <vt:lpstr>Harms of Overuse (Investigations/Tx’s)</vt:lpstr>
      <vt:lpstr>Additional Harms of Wasted Resources</vt:lpstr>
      <vt:lpstr>Barriers to Stewardship</vt:lpstr>
      <vt:lpstr>Why does overuse happen?</vt:lpstr>
      <vt:lpstr>Why does overuse happen? Possible additional factors among Residents</vt:lpstr>
      <vt:lpstr>How Do We Overcome Barriers to Stewardship?</vt:lpstr>
      <vt:lpstr>Stewardship Interventions (larger scale)</vt:lpstr>
      <vt:lpstr>Hierarchy of  Intervention Effectiveness</vt:lpstr>
      <vt:lpstr>Preoperative Investigations at The Ottawa Hospital</vt:lpstr>
      <vt:lpstr>Studying Barriers to Change</vt:lpstr>
      <vt:lpstr>Findings</vt:lpstr>
      <vt:lpstr>TOH Standardization of Preop Testing (2015)</vt:lpstr>
      <vt:lpstr>TOH Medical Directive (2015) - snapshot</vt:lpstr>
      <vt:lpstr>TOH Medical Directive (2015)</vt:lpstr>
      <vt:lpstr>Another Sample Preop Order Protocol (North York General Hospital, Toronto)</vt:lpstr>
      <vt:lpstr>Sample Preop Consult Decision Guide -  North York General Hospital,Toronto</vt:lpstr>
      <vt:lpstr>More TOH Anesthesia Initiatives</vt:lpstr>
      <vt:lpstr>CAS Top Five Recommendations (2015)</vt:lpstr>
      <vt:lpstr>There are MANY more opportunities to reduce waste!</vt:lpstr>
      <vt:lpstr>Resource Stewardship Resources</vt:lpstr>
      <vt:lpstr>Resource Stewardship Resources</vt:lpstr>
      <vt:lpstr>The End!</vt:lpstr>
      <vt:lpstr>This work is licensed under CC BY-NC-SA 4.0. To view a copy of this license, visit: https://creativecommons.org/licenses/by-nc-sa/4.0/</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Human Factors and Human Limitations</dc:title>
  <dc:creator>Lucie Filteau</dc:creator>
  <cp:lastModifiedBy>Lucie Filteau</cp:lastModifiedBy>
  <cp:revision>72</cp:revision>
  <dcterms:created xsi:type="dcterms:W3CDTF">2021-04-05T17:56:30Z</dcterms:created>
  <dcterms:modified xsi:type="dcterms:W3CDTF">2024-08-22T17:46:30Z</dcterms:modified>
</cp:coreProperties>
</file>